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8"/>
  </p:notesMasterIdLst>
  <p:sldIdLst>
    <p:sldId id="256" r:id="rId2"/>
    <p:sldId id="332" r:id="rId3"/>
    <p:sldId id="284" r:id="rId4"/>
    <p:sldId id="292" r:id="rId5"/>
    <p:sldId id="294" r:id="rId6"/>
    <p:sldId id="293" r:id="rId7"/>
    <p:sldId id="318" r:id="rId8"/>
    <p:sldId id="276" r:id="rId9"/>
    <p:sldId id="300" r:id="rId10"/>
    <p:sldId id="279" r:id="rId11"/>
    <p:sldId id="348" r:id="rId12"/>
    <p:sldId id="331" r:id="rId13"/>
    <p:sldId id="330" r:id="rId14"/>
    <p:sldId id="345" r:id="rId15"/>
    <p:sldId id="301" r:id="rId16"/>
    <p:sldId id="341" r:id="rId17"/>
    <p:sldId id="346" r:id="rId18"/>
    <p:sldId id="343" r:id="rId19"/>
    <p:sldId id="313" r:id="rId20"/>
    <p:sldId id="306" r:id="rId21"/>
    <p:sldId id="344" r:id="rId22"/>
    <p:sldId id="307" r:id="rId23"/>
    <p:sldId id="308" r:id="rId24"/>
    <p:sldId id="320" r:id="rId25"/>
    <p:sldId id="321" r:id="rId26"/>
    <p:sldId id="329" r:id="rId27"/>
    <p:sldId id="324" r:id="rId28"/>
    <p:sldId id="349" r:id="rId29"/>
    <p:sldId id="335" r:id="rId30"/>
    <p:sldId id="336" r:id="rId31"/>
    <p:sldId id="337" r:id="rId32"/>
    <p:sldId id="338" r:id="rId33"/>
    <p:sldId id="304" r:id="rId34"/>
    <p:sldId id="339" r:id="rId35"/>
    <p:sldId id="340" r:id="rId36"/>
    <p:sldId id="347" r:id="rId37"/>
  </p:sldIdLst>
  <p:sldSz cx="9144000" cy="5143500" type="screen16x9"/>
  <p:notesSz cx="6858000" cy="9144000"/>
  <p:embeddedFontLst>
    <p:embeddedFont>
      <p:font typeface="Cambria Math" panose="02040503050406030204" pitchFamily="18" charset="0"/>
      <p:regular r:id="rId39"/>
    </p:embeddedFont>
    <p:embeddedFont>
      <p:font typeface="Chalkduster" panose="03050602040202020205" pitchFamily="66" charset="77"/>
      <p:regular r:id="rId40"/>
    </p:embeddedFont>
    <p:embeddedFont>
      <p:font typeface="Cordia New" panose="020B0304020202020204" pitchFamily="34" charset="-34"/>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sard" initials="b" lastIdx="2" clrIdx="0">
    <p:extLst>
      <p:ext uri="{19B8F6BF-5375-455C-9EA6-DF929625EA0E}">
        <p15:presenceInfo xmlns:p15="http://schemas.microsoft.com/office/powerpoint/2012/main" userId="S::bensard@csu.fullerton.edu::ddcf1ef7-2f67-4746-a24d-1efbfc879b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CF7"/>
    <a:srgbClr val="1531C1"/>
    <a:srgbClr val="452AED"/>
    <a:srgbClr val="2202FC"/>
    <a:srgbClr val="121E46"/>
    <a:srgbClr val="252940"/>
    <a:srgbClr val="232645"/>
    <a:srgbClr val="252C45"/>
    <a:srgbClr val="202335"/>
    <a:srgbClr val="191C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51"/>
    <p:restoredTop sz="86385"/>
  </p:normalViewPr>
  <p:slideViewPr>
    <p:cSldViewPr snapToGrid="0" snapToObjects="1">
      <p:cViewPr varScale="1">
        <p:scale>
          <a:sx n="171" d="100"/>
          <a:sy n="171" d="100"/>
        </p:scale>
        <p:origin x="672" y="168"/>
      </p:cViewPr>
      <p:guideLst>
        <p:guide orient="horz" pos="1620"/>
        <p:guide pos="2880"/>
      </p:guideLst>
    </p:cSldViewPr>
  </p:slideViewPr>
  <p:outlineViewPr>
    <p:cViewPr>
      <p:scale>
        <a:sx n="33" d="100"/>
        <a:sy n="33" d="100"/>
      </p:scale>
      <p:origin x="0" y="-843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F450E1-3F78-7C43-9872-DF10A3B19831}"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736F8495-2C4E-C24E-8D69-C24A3D93172D}">
      <dgm:prSet phldrT="[Text]" phldr="1"/>
      <dgm:spPr/>
      <dgm:t>
        <a:bodyPr/>
        <a:lstStyle/>
        <a:p>
          <a:endParaRPr lang="en-US" dirty="0"/>
        </a:p>
      </dgm:t>
    </dgm:pt>
    <dgm:pt modelId="{F6AA037C-9793-E148-8C39-A9D8077A0C74}" type="parTrans" cxnId="{374E3D84-A00A-1F47-BCD4-E9D5BD713251}">
      <dgm:prSet/>
      <dgm:spPr/>
      <dgm:t>
        <a:bodyPr/>
        <a:lstStyle/>
        <a:p>
          <a:endParaRPr lang="en-US"/>
        </a:p>
      </dgm:t>
    </dgm:pt>
    <dgm:pt modelId="{55A3CEA0-2B74-B24D-BC84-F0E071D63625}" type="sibTrans" cxnId="{374E3D84-A00A-1F47-BCD4-E9D5BD713251}">
      <dgm:prSet/>
      <dgm:spPr/>
      <dgm:t>
        <a:bodyPr/>
        <a:lstStyle/>
        <a:p>
          <a:endParaRPr lang="en-US"/>
        </a:p>
      </dgm:t>
    </dgm:pt>
    <dgm:pt modelId="{CDC1205C-36F2-214F-9963-98665CA16273}">
      <dgm:prSet phldrT="[Text]" custT="1"/>
      <dgm:spPr/>
      <dgm:t>
        <a:bodyPr/>
        <a:lstStyle/>
        <a:p>
          <a:r>
            <a:rPr lang="en-US" sz="2000" b="1" dirty="0">
              <a:latin typeface="Cordia New" panose="020B0304020202020204" pitchFamily="34" charset="-34"/>
              <a:cs typeface="Cordia New" panose="020B0304020202020204" pitchFamily="34" charset="-34"/>
            </a:rPr>
            <a:t>Organize</a:t>
          </a:r>
        </a:p>
      </dgm:t>
    </dgm:pt>
    <dgm:pt modelId="{0BEC6523-D124-0D49-BD4F-16BACCC175E5}" type="parTrans" cxnId="{FD256838-6E80-4547-8D7F-EA8AD5FCA00C}">
      <dgm:prSet/>
      <dgm:spPr/>
      <dgm:t>
        <a:bodyPr/>
        <a:lstStyle/>
        <a:p>
          <a:endParaRPr lang="en-US"/>
        </a:p>
      </dgm:t>
    </dgm:pt>
    <dgm:pt modelId="{972BCCFE-41DF-E046-90FB-F424410FDC55}" type="sibTrans" cxnId="{FD256838-6E80-4547-8D7F-EA8AD5FCA00C}">
      <dgm:prSet/>
      <dgm:spPr/>
      <dgm:t>
        <a:bodyPr/>
        <a:lstStyle/>
        <a:p>
          <a:endParaRPr lang="en-US"/>
        </a:p>
      </dgm:t>
    </dgm:pt>
    <dgm:pt modelId="{5D0A0061-5B24-DC48-9F87-CBDEB105B723}">
      <dgm:prSet phldrT="[Text]" custT="1"/>
      <dgm:spPr/>
      <dgm:t>
        <a:bodyPr/>
        <a:lstStyle/>
        <a:p>
          <a:r>
            <a:rPr lang="en-US" sz="2000" b="1" dirty="0">
              <a:latin typeface="Cordia New" panose="020B0304020202020204" pitchFamily="34" charset="-34"/>
              <a:cs typeface="Cordia New" panose="020B0304020202020204" pitchFamily="34" charset="-34"/>
            </a:rPr>
            <a:t>Fill missing data</a:t>
          </a:r>
        </a:p>
      </dgm:t>
    </dgm:pt>
    <dgm:pt modelId="{38377F94-0312-8940-9A59-940574B66964}" type="parTrans" cxnId="{C008DA49-7129-2348-973E-1A2E7965E9BF}">
      <dgm:prSet/>
      <dgm:spPr/>
      <dgm:t>
        <a:bodyPr/>
        <a:lstStyle/>
        <a:p>
          <a:endParaRPr lang="en-US"/>
        </a:p>
      </dgm:t>
    </dgm:pt>
    <dgm:pt modelId="{6E038384-CF9E-6B4A-90D2-E61C50AA0B82}" type="sibTrans" cxnId="{C008DA49-7129-2348-973E-1A2E7965E9BF}">
      <dgm:prSet/>
      <dgm:spPr/>
      <dgm:t>
        <a:bodyPr/>
        <a:lstStyle/>
        <a:p>
          <a:endParaRPr lang="en-US"/>
        </a:p>
      </dgm:t>
    </dgm:pt>
    <dgm:pt modelId="{ADFEFDE0-9C12-CA43-AFEE-A8442E5C162C}">
      <dgm:prSet phldrT="[Text]" phldr="1"/>
      <dgm:spPr/>
      <dgm:t>
        <a:bodyPr/>
        <a:lstStyle/>
        <a:p>
          <a:endParaRPr lang="en-US"/>
        </a:p>
      </dgm:t>
    </dgm:pt>
    <dgm:pt modelId="{3C338971-3E5C-C844-90F0-609AD4E96892}" type="parTrans" cxnId="{C58D3660-D4FA-DB44-8824-83E3F2E6823C}">
      <dgm:prSet/>
      <dgm:spPr/>
      <dgm:t>
        <a:bodyPr/>
        <a:lstStyle/>
        <a:p>
          <a:endParaRPr lang="en-US"/>
        </a:p>
      </dgm:t>
    </dgm:pt>
    <dgm:pt modelId="{39E3960B-7724-204A-A42A-92812B971123}" type="sibTrans" cxnId="{C58D3660-D4FA-DB44-8824-83E3F2E6823C}">
      <dgm:prSet/>
      <dgm:spPr/>
      <dgm:t>
        <a:bodyPr/>
        <a:lstStyle/>
        <a:p>
          <a:endParaRPr lang="en-US"/>
        </a:p>
      </dgm:t>
    </dgm:pt>
    <dgm:pt modelId="{C51C3AC9-B4A2-464E-AE4B-16755E13CE34}">
      <dgm:prSet phldrT="[Text]" custT="1"/>
      <dgm:spPr/>
      <dgm:t>
        <a:bodyPr/>
        <a:lstStyle/>
        <a:p>
          <a:r>
            <a:rPr lang="en-US" sz="2000" b="1" dirty="0">
              <a:latin typeface="Cordia New" panose="020B0304020202020204" pitchFamily="34" charset="-34"/>
              <a:cs typeface="Cordia New" panose="020B0304020202020204" pitchFamily="34" charset="-34"/>
            </a:rPr>
            <a:t>Media Usage</a:t>
          </a:r>
        </a:p>
      </dgm:t>
    </dgm:pt>
    <dgm:pt modelId="{065EF46E-FE08-7F41-A6E5-7F279B4B42B7}" type="parTrans" cxnId="{794A493C-6163-1542-A24D-247D8BE4BD56}">
      <dgm:prSet/>
      <dgm:spPr/>
      <dgm:t>
        <a:bodyPr/>
        <a:lstStyle/>
        <a:p>
          <a:endParaRPr lang="en-US"/>
        </a:p>
      </dgm:t>
    </dgm:pt>
    <dgm:pt modelId="{1F65C924-DFC6-464F-A661-1295F2CB010F}" type="sibTrans" cxnId="{794A493C-6163-1542-A24D-247D8BE4BD56}">
      <dgm:prSet/>
      <dgm:spPr/>
      <dgm:t>
        <a:bodyPr/>
        <a:lstStyle/>
        <a:p>
          <a:endParaRPr lang="en-US"/>
        </a:p>
      </dgm:t>
    </dgm:pt>
    <dgm:pt modelId="{2F49E969-9004-6345-8CF8-63726A435A62}">
      <dgm:prSet phldrT="[Text]" custT="1"/>
      <dgm:spPr/>
      <dgm:t>
        <a:bodyPr/>
        <a:lstStyle/>
        <a:p>
          <a:r>
            <a:rPr lang="en-US" sz="2000" b="1" dirty="0">
              <a:latin typeface="Cordia New" panose="020B0304020202020204" pitchFamily="34" charset="-34"/>
              <a:cs typeface="Cordia New" panose="020B0304020202020204" pitchFamily="34" charset="-34"/>
            </a:rPr>
            <a:t>Media  Viewed</a:t>
          </a:r>
        </a:p>
      </dgm:t>
    </dgm:pt>
    <dgm:pt modelId="{031C40F9-F28E-7045-9979-74A25A01E9CD}" type="parTrans" cxnId="{96ADC788-8B21-8A40-A586-5A860B79FF7C}">
      <dgm:prSet/>
      <dgm:spPr/>
      <dgm:t>
        <a:bodyPr/>
        <a:lstStyle/>
        <a:p>
          <a:endParaRPr lang="en-US"/>
        </a:p>
      </dgm:t>
    </dgm:pt>
    <dgm:pt modelId="{113C2FAC-9022-F34C-A57D-8C88A311D858}" type="sibTrans" cxnId="{96ADC788-8B21-8A40-A586-5A860B79FF7C}">
      <dgm:prSet/>
      <dgm:spPr/>
      <dgm:t>
        <a:bodyPr/>
        <a:lstStyle/>
        <a:p>
          <a:endParaRPr lang="en-US"/>
        </a:p>
      </dgm:t>
    </dgm:pt>
    <dgm:pt modelId="{32E65926-9AE7-C54B-8FC3-A8F5A89C1B58}">
      <dgm:prSet phldrT="[Text]" phldr="1"/>
      <dgm:spPr/>
      <dgm:t>
        <a:bodyPr/>
        <a:lstStyle/>
        <a:p>
          <a:endParaRPr lang="en-US"/>
        </a:p>
      </dgm:t>
    </dgm:pt>
    <dgm:pt modelId="{02870654-8792-7142-9979-CF4382B6B559}" type="parTrans" cxnId="{3B86E1EA-72F1-2B49-B99F-765717BF649C}">
      <dgm:prSet/>
      <dgm:spPr/>
      <dgm:t>
        <a:bodyPr/>
        <a:lstStyle/>
        <a:p>
          <a:endParaRPr lang="en-US"/>
        </a:p>
      </dgm:t>
    </dgm:pt>
    <dgm:pt modelId="{8DF06E4A-B5B7-A24E-9CE5-B6792B6FA0DA}" type="sibTrans" cxnId="{3B86E1EA-72F1-2B49-B99F-765717BF649C}">
      <dgm:prSet/>
      <dgm:spPr/>
      <dgm:t>
        <a:bodyPr/>
        <a:lstStyle/>
        <a:p>
          <a:endParaRPr lang="en-US"/>
        </a:p>
      </dgm:t>
    </dgm:pt>
    <dgm:pt modelId="{8159F7C1-3DFA-604A-8E55-C44848657871}">
      <dgm:prSet phldrT="[Text]" custT="1"/>
      <dgm:spPr/>
      <dgm:t>
        <a:bodyPr/>
        <a:lstStyle/>
        <a:p>
          <a:r>
            <a:rPr lang="en-US" sz="2000" b="1" dirty="0">
              <a:latin typeface="Cordia New" panose="020B0304020202020204" pitchFamily="34" charset="-34"/>
              <a:cs typeface="Cordia New" panose="020B0304020202020204" pitchFamily="34" charset="-34"/>
            </a:rPr>
            <a:t>Keep</a:t>
          </a:r>
        </a:p>
      </dgm:t>
    </dgm:pt>
    <dgm:pt modelId="{79CF5005-B593-DC4B-89AA-6EA7D4469D52}" type="parTrans" cxnId="{F260A4AE-D57C-274D-9D59-1D7B04E60141}">
      <dgm:prSet/>
      <dgm:spPr/>
      <dgm:t>
        <a:bodyPr/>
        <a:lstStyle/>
        <a:p>
          <a:endParaRPr lang="en-US"/>
        </a:p>
      </dgm:t>
    </dgm:pt>
    <dgm:pt modelId="{FA07C6D8-3C78-AE44-A968-E090B45BB17B}" type="sibTrans" cxnId="{F260A4AE-D57C-274D-9D59-1D7B04E60141}">
      <dgm:prSet/>
      <dgm:spPr/>
      <dgm:t>
        <a:bodyPr/>
        <a:lstStyle/>
        <a:p>
          <a:endParaRPr lang="en-US"/>
        </a:p>
      </dgm:t>
    </dgm:pt>
    <dgm:pt modelId="{2ACCBBF1-E904-5C42-87FD-376FB32AD414}">
      <dgm:prSet phldrT="[Text]" custT="1"/>
      <dgm:spPr/>
      <dgm:t>
        <a:bodyPr/>
        <a:lstStyle/>
        <a:p>
          <a:r>
            <a:rPr lang="en-US" sz="2000" b="1" dirty="0">
              <a:latin typeface="Cordia New" panose="020B0304020202020204" pitchFamily="34" charset="-34"/>
              <a:cs typeface="Cordia New" panose="020B0304020202020204" pitchFamily="34" charset="-34"/>
            </a:rPr>
            <a:t>Remove</a:t>
          </a:r>
          <a:endParaRPr lang="en-US" sz="2400" b="1" dirty="0">
            <a:latin typeface="Cordia New" panose="020B0304020202020204" pitchFamily="34" charset="-34"/>
            <a:cs typeface="Cordia New" panose="020B0304020202020204" pitchFamily="34" charset="-34"/>
          </a:endParaRPr>
        </a:p>
      </dgm:t>
    </dgm:pt>
    <dgm:pt modelId="{E0B1F925-7743-FE4D-8621-8EE1AA690156}" type="parTrans" cxnId="{E512980D-D43B-E84F-86DC-3E7013668CB6}">
      <dgm:prSet/>
      <dgm:spPr/>
      <dgm:t>
        <a:bodyPr/>
        <a:lstStyle/>
        <a:p>
          <a:endParaRPr lang="en-US"/>
        </a:p>
      </dgm:t>
    </dgm:pt>
    <dgm:pt modelId="{E1B644F0-0196-4344-945B-32757204507A}" type="sibTrans" cxnId="{E512980D-D43B-E84F-86DC-3E7013668CB6}">
      <dgm:prSet/>
      <dgm:spPr/>
      <dgm:t>
        <a:bodyPr/>
        <a:lstStyle/>
        <a:p>
          <a:endParaRPr lang="en-US"/>
        </a:p>
      </dgm:t>
    </dgm:pt>
    <dgm:pt modelId="{7CC13A8E-2D20-FC48-8943-FDCAA2BF4EB3}">
      <dgm:prSet phldrT="[Text]" custT="1"/>
      <dgm:spPr/>
      <dgm:t>
        <a:bodyPr/>
        <a:lstStyle/>
        <a:p>
          <a:r>
            <a:rPr lang="en-US" sz="2000" b="1" dirty="0">
              <a:latin typeface="Cordia New" panose="020B0304020202020204" pitchFamily="34" charset="-34"/>
              <a:cs typeface="Cordia New" panose="020B0304020202020204" pitchFamily="34" charset="-34"/>
            </a:rPr>
            <a:t>Don’t Add</a:t>
          </a:r>
        </a:p>
      </dgm:t>
    </dgm:pt>
    <dgm:pt modelId="{CE5B45F7-A344-9642-8485-76F700488CD5}" type="parTrans" cxnId="{70AA1971-C93A-F447-B19C-013EE6CEB735}">
      <dgm:prSet/>
      <dgm:spPr/>
      <dgm:t>
        <a:bodyPr/>
        <a:lstStyle/>
        <a:p>
          <a:endParaRPr lang="en-US"/>
        </a:p>
      </dgm:t>
    </dgm:pt>
    <dgm:pt modelId="{EA9B9C56-A6F3-D24D-8BE6-13B32BFA83F6}" type="sibTrans" cxnId="{70AA1971-C93A-F447-B19C-013EE6CEB735}">
      <dgm:prSet/>
      <dgm:spPr/>
      <dgm:t>
        <a:bodyPr/>
        <a:lstStyle/>
        <a:p>
          <a:endParaRPr lang="en-US"/>
        </a:p>
      </dgm:t>
    </dgm:pt>
    <dgm:pt modelId="{670E89E8-CE27-104F-AB3C-A3EE0FB39C74}">
      <dgm:prSet phldrT="[Text]" custT="1"/>
      <dgm:spPr/>
      <dgm:t>
        <a:bodyPr/>
        <a:lstStyle/>
        <a:p>
          <a:r>
            <a:rPr lang="en-US" sz="2000" b="1" dirty="0">
              <a:latin typeface="Cordia New" panose="020B0304020202020204" pitchFamily="34" charset="-34"/>
              <a:cs typeface="Cordia New" panose="020B0304020202020204" pitchFamily="34" charset="-34"/>
            </a:rPr>
            <a:t>Add</a:t>
          </a:r>
        </a:p>
      </dgm:t>
    </dgm:pt>
    <dgm:pt modelId="{3D3DADFD-B703-0D45-B8EE-95216EC16D6B}" type="parTrans" cxnId="{898D3EA9-5407-4F44-8806-CABE6EDEDAAD}">
      <dgm:prSet/>
      <dgm:spPr/>
      <dgm:t>
        <a:bodyPr/>
        <a:lstStyle/>
        <a:p>
          <a:endParaRPr lang="en-US"/>
        </a:p>
      </dgm:t>
    </dgm:pt>
    <dgm:pt modelId="{B9ED3375-EC7E-A445-96B6-A41809799A88}" type="sibTrans" cxnId="{898D3EA9-5407-4F44-8806-CABE6EDEDAAD}">
      <dgm:prSet/>
      <dgm:spPr/>
      <dgm:t>
        <a:bodyPr/>
        <a:lstStyle/>
        <a:p>
          <a:endParaRPr lang="en-US"/>
        </a:p>
      </dgm:t>
    </dgm:pt>
    <dgm:pt modelId="{E1AD6CB2-44A9-FE4D-9F38-FAFBA0ABBD8A}">
      <dgm:prSet phldrT="[Text]" custT="1"/>
      <dgm:spPr/>
      <dgm:t>
        <a:bodyPr/>
        <a:lstStyle/>
        <a:p>
          <a:r>
            <a:rPr lang="en-US" sz="2000" b="1" dirty="0">
              <a:latin typeface="Cordia New" panose="020B0304020202020204" pitchFamily="34" charset="-34"/>
              <a:cs typeface="Cordia New" panose="020B0304020202020204" pitchFamily="34" charset="-34"/>
            </a:rPr>
            <a:t>Aggregate</a:t>
          </a:r>
          <a:endParaRPr lang="en-US" sz="2200" b="1" dirty="0">
            <a:latin typeface="Cordia New" panose="020B0304020202020204" pitchFamily="34" charset="-34"/>
            <a:cs typeface="Cordia New" panose="020B0304020202020204" pitchFamily="34" charset="-34"/>
          </a:endParaRPr>
        </a:p>
      </dgm:t>
    </dgm:pt>
    <dgm:pt modelId="{9D066E03-F9ED-714C-86A7-09030957751C}" type="parTrans" cxnId="{C13E4F36-5BB2-C04C-8D7A-700F53D20A30}">
      <dgm:prSet/>
      <dgm:spPr/>
      <dgm:t>
        <a:bodyPr/>
        <a:lstStyle/>
        <a:p>
          <a:endParaRPr lang="en-US"/>
        </a:p>
      </dgm:t>
    </dgm:pt>
    <dgm:pt modelId="{C5EB12C8-37AB-A743-9828-0D6663B76DC2}" type="sibTrans" cxnId="{C13E4F36-5BB2-C04C-8D7A-700F53D20A30}">
      <dgm:prSet/>
      <dgm:spPr/>
      <dgm:t>
        <a:bodyPr/>
        <a:lstStyle/>
        <a:p>
          <a:endParaRPr lang="en-US"/>
        </a:p>
      </dgm:t>
    </dgm:pt>
    <dgm:pt modelId="{FC29D11A-0E8F-2F4B-836F-9EE1D834F3F3}" type="pres">
      <dgm:prSet presAssocID="{77F450E1-3F78-7C43-9872-DF10A3B19831}" presName="Name0" presStyleCnt="0">
        <dgm:presLayoutVars>
          <dgm:dir/>
          <dgm:animLvl val="lvl"/>
          <dgm:resizeHandles val="exact"/>
        </dgm:presLayoutVars>
      </dgm:prSet>
      <dgm:spPr/>
    </dgm:pt>
    <dgm:pt modelId="{ECEBDB3D-C89F-7340-973D-51466F0D28EB}" type="pres">
      <dgm:prSet presAssocID="{32E65926-9AE7-C54B-8FC3-A8F5A89C1B58}" presName="boxAndChildren" presStyleCnt="0"/>
      <dgm:spPr/>
    </dgm:pt>
    <dgm:pt modelId="{E0ACCD92-B717-BD4F-8689-51F51447EFA2}" type="pres">
      <dgm:prSet presAssocID="{32E65926-9AE7-C54B-8FC3-A8F5A89C1B58}" presName="parentTextBox" presStyleLbl="node1" presStyleIdx="0" presStyleCnt="3"/>
      <dgm:spPr/>
    </dgm:pt>
    <dgm:pt modelId="{E34E4603-208D-F044-A4E7-C35B60F1373E}" type="pres">
      <dgm:prSet presAssocID="{32E65926-9AE7-C54B-8FC3-A8F5A89C1B58}" presName="entireBox" presStyleLbl="node1" presStyleIdx="0" presStyleCnt="3"/>
      <dgm:spPr/>
    </dgm:pt>
    <dgm:pt modelId="{8EB9E154-BD6C-B840-830A-C75CC62B7152}" type="pres">
      <dgm:prSet presAssocID="{32E65926-9AE7-C54B-8FC3-A8F5A89C1B58}" presName="descendantBox" presStyleCnt="0"/>
      <dgm:spPr/>
    </dgm:pt>
    <dgm:pt modelId="{A4DA032C-2C5C-E842-95C6-FC9422CAFFD2}" type="pres">
      <dgm:prSet presAssocID="{8159F7C1-3DFA-604A-8E55-C44848657871}" presName="childTextBox" presStyleLbl="fgAccFollowNode1" presStyleIdx="0" presStyleCnt="9" custLinFactNeighborY="15758">
        <dgm:presLayoutVars>
          <dgm:bulletEnabled val="1"/>
        </dgm:presLayoutVars>
      </dgm:prSet>
      <dgm:spPr/>
    </dgm:pt>
    <dgm:pt modelId="{26019187-863E-B245-BBDB-C324F204DA79}" type="pres">
      <dgm:prSet presAssocID="{2ACCBBF1-E904-5C42-87FD-376FB32AD414}" presName="childTextBox" presStyleLbl="fgAccFollowNode1" presStyleIdx="1" presStyleCnt="9" custLinFactNeighborX="-1041" custLinFactNeighborY="13863">
        <dgm:presLayoutVars>
          <dgm:bulletEnabled val="1"/>
        </dgm:presLayoutVars>
      </dgm:prSet>
      <dgm:spPr/>
    </dgm:pt>
    <dgm:pt modelId="{4D70DF2B-EACD-7946-9994-7B84533828D1}" type="pres">
      <dgm:prSet presAssocID="{670E89E8-CE27-104F-AB3C-A3EE0FB39C74}" presName="childTextBox" presStyleLbl="fgAccFollowNode1" presStyleIdx="2" presStyleCnt="9" custLinFactNeighborY="13863">
        <dgm:presLayoutVars>
          <dgm:bulletEnabled val="1"/>
        </dgm:presLayoutVars>
      </dgm:prSet>
      <dgm:spPr/>
    </dgm:pt>
    <dgm:pt modelId="{52111371-8E81-B440-8B61-B44633143895}" type="pres">
      <dgm:prSet presAssocID="{7CC13A8E-2D20-FC48-8943-FDCAA2BF4EB3}" presName="childTextBox" presStyleLbl="fgAccFollowNode1" presStyleIdx="3" presStyleCnt="9" custLinFactNeighborX="138" custLinFactNeighborY="13863">
        <dgm:presLayoutVars>
          <dgm:bulletEnabled val="1"/>
        </dgm:presLayoutVars>
      </dgm:prSet>
      <dgm:spPr/>
    </dgm:pt>
    <dgm:pt modelId="{28679FCE-4A57-FB48-8EC1-537EDD8BD185}" type="pres">
      <dgm:prSet presAssocID="{39E3960B-7724-204A-A42A-92812B971123}" presName="sp" presStyleCnt="0"/>
      <dgm:spPr/>
    </dgm:pt>
    <dgm:pt modelId="{E15E4A44-7F19-9540-8DD6-9157BFD81F2E}" type="pres">
      <dgm:prSet presAssocID="{ADFEFDE0-9C12-CA43-AFEE-A8442E5C162C}" presName="arrowAndChildren" presStyleCnt="0"/>
      <dgm:spPr/>
    </dgm:pt>
    <dgm:pt modelId="{CDE068EA-7876-624D-B202-0BBE563054D2}" type="pres">
      <dgm:prSet presAssocID="{ADFEFDE0-9C12-CA43-AFEE-A8442E5C162C}" presName="parentTextArrow" presStyleLbl="node1" presStyleIdx="0" presStyleCnt="3"/>
      <dgm:spPr/>
    </dgm:pt>
    <dgm:pt modelId="{E38CC423-BA32-A94B-A9D6-0FB258688597}" type="pres">
      <dgm:prSet presAssocID="{ADFEFDE0-9C12-CA43-AFEE-A8442E5C162C}" presName="arrow" presStyleLbl="node1" presStyleIdx="1" presStyleCnt="3" custLinFactNeighborX="-174" custLinFactNeighborY="685"/>
      <dgm:spPr/>
    </dgm:pt>
    <dgm:pt modelId="{BCB45C91-5F34-2F49-8B60-1566FFDFDD39}" type="pres">
      <dgm:prSet presAssocID="{ADFEFDE0-9C12-CA43-AFEE-A8442E5C162C}" presName="descendantArrow" presStyleCnt="0"/>
      <dgm:spPr/>
    </dgm:pt>
    <dgm:pt modelId="{97121676-ED0B-3F45-B67F-CE924BF0D6D6}" type="pres">
      <dgm:prSet presAssocID="{C51C3AC9-B4A2-464E-AE4B-16755E13CE34}" presName="childTextArrow" presStyleLbl="fgAccFollowNode1" presStyleIdx="4" presStyleCnt="9">
        <dgm:presLayoutVars>
          <dgm:bulletEnabled val="1"/>
        </dgm:presLayoutVars>
      </dgm:prSet>
      <dgm:spPr/>
    </dgm:pt>
    <dgm:pt modelId="{20399E99-F11A-0C4E-8D2B-0B29B3A16827}" type="pres">
      <dgm:prSet presAssocID="{2F49E969-9004-6345-8CF8-63726A435A62}" presName="childTextArrow" presStyleLbl="fgAccFollowNode1" presStyleIdx="5" presStyleCnt="9">
        <dgm:presLayoutVars>
          <dgm:bulletEnabled val="1"/>
        </dgm:presLayoutVars>
      </dgm:prSet>
      <dgm:spPr/>
    </dgm:pt>
    <dgm:pt modelId="{0643F113-4077-E448-8412-FD7412102253}" type="pres">
      <dgm:prSet presAssocID="{55A3CEA0-2B74-B24D-BC84-F0E071D63625}" presName="sp" presStyleCnt="0"/>
      <dgm:spPr/>
    </dgm:pt>
    <dgm:pt modelId="{A36D8A74-1FBE-D646-898E-676CE947B19D}" type="pres">
      <dgm:prSet presAssocID="{736F8495-2C4E-C24E-8D69-C24A3D93172D}" presName="arrowAndChildren" presStyleCnt="0"/>
      <dgm:spPr/>
    </dgm:pt>
    <dgm:pt modelId="{F36463B1-7D35-7D46-B7B7-92D52BFEFB63}" type="pres">
      <dgm:prSet presAssocID="{736F8495-2C4E-C24E-8D69-C24A3D93172D}" presName="parentTextArrow" presStyleLbl="node1" presStyleIdx="1" presStyleCnt="3"/>
      <dgm:spPr/>
    </dgm:pt>
    <dgm:pt modelId="{A80F3178-636A-914C-B892-5C6CB86061BC}" type="pres">
      <dgm:prSet presAssocID="{736F8495-2C4E-C24E-8D69-C24A3D93172D}" presName="arrow" presStyleLbl="node1" presStyleIdx="2" presStyleCnt="3" custLinFactNeighborX="1301" custLinFactNeighborY="-96557"/>
      <dgm:spPr/>
    </dgm:pt>
    <dgm:pt modelId="{1D6E63BA-80C5-8C48-B204-855D6658B76D}" type="pres">
      <dgm:prSet presAssocID="{736F8495-2C4E-C24E-8D69-C24A3D93172D}" presName="descendantArrow" presStyleCnt="0"/>
      <dgm:spPr/>
    </dgm:pt>
    <dgm:pt modelId="{8A6667A1-3645-4447-8E3B-DA74B437D19E}" type="pres">
      <dgm:prSet presAssocID="{CDC1205C-36F2-214F-9963-98665CA16273}" presName="childTextArrow" presStyleLbl="fgAccFollowNode1" presStyleIdx="6" presStyleCnt="9" custLinFactNeighborX="-1562" custLinFactNeighborY="-783">
        <dgm:presLayoutVars>
          <dgm:bulletEnabled val="1"/>
        </dgm:presLayoutVars>
      </dgm:prSet>
      <dgm:spPr/>
    </dgm:pt>
    <dgm:pt modelId="{389D9848-3FD6-9348-98BC-1BFDA857F66B}" type="pres">
      <dgm:prSet presAssocID="{E1AD6CB2-44A9-FE4D-9F38-FAFBA0ABBD8A}" presName="childTextArrow" presStyleLbl="fgAccFollowNode1" presStyleIdx="7" presStyleCnt="9" custLinFactNeighborX="-780" custLinFactNeighborY="-783">
        <dgm:presLayoutVars>
          <dgm:bulletEnabled val="1"/>
        </dgm:presLayoutVars>
      </dgm:prSet>
      <dgm:spPr/>
    </dgm:pt>
    <dgm:pt modelId="{E9D2A30C-C5B7-F540-AA0F-7838B9C4EA81}" type="pres">
      <dgm:prSet presAssocID="{5D0A0061-5B24-DC48-9F87-CBDEB105B723}" presName="childTextArrow" presStyleLbl="fgAccFollowNode1" presStyleIdx="8" presStyleCnt="9">
        <dgm:presLayoutVars>
          <dgm:bulletEnabled val="1"/>
        </dgm:presLayoutVars>
      </dgm:prSet>
      <dgm:spPr/>
    </dgm:pt>
  </dgm:ptLst>
  <dgm:cxnLst>
    <dgm:cxn modelId="{0A1F8104-8926-3742-A3EE-A5913EB08120}" type="presOf" srcId="{CDC1205C-36F2-214F-9963-98665CA16273}" destId="{8A6667A1-3645-4447-8E3B-DA74B437D19E}" srcOrd="0" destOrd="0" presId="urn:microsoft.com/office/officeart/2005/8/layout/process4"/>
    <dgm:cxn modelId="{E512980D-D43B-E84F-86DC-3E7013668CB6}" srcId="{32E65926-9AE7-C54B-8FC3-A8F5A89C1B58}" destId="{2ACCBBF1-E904-5C42-87FD-376FB32AD414}" srcOrd="1" destOrd="0" parTransId="{E0B1F925-7743-FE4D-8621-8EE1AA690156}" sibTransId="{E1B644F0-0196-4344-945B-32757204507A}"/>
    <dgm:cxn modelId="{BB0E300E-55D8-0344-844D-BB5E39817801}" type="presOf" srcId="{32E65926-9AE7-C54B-8FC3-A8F5A89C1B58}" destId="{E0ACCD92-B717-BD4F-8689-51F51447EFA2}" srcOrd="0" destOrd="0" presId="urn:microsoft.com/office/officeart/2005/8/layout/process4"/>
    <dgm:cxn modelId="{DD05F917-DABD-614D-BF79-F56F264B8FB0}" type="presOf" srcId="{32E65926-9AE7-C54B-8FC3-A8F5A89C1B58}" destId="{E34E4603-208D-F044-A4E7-C35B60F1373E}" srcOrd="1" destOrd="0" presId="urn:microsoft.com/office/officeart/2005/8/layout/process4"/>
    <dgm:cxn modelId="{C13E4F36-5BB2-C04C-8D7A-700F53D20A30}" srcId="{736F8495-2C4E-C24E-8D69-C24A3D93172D}" destId="{E1AD6CB2-44A9-FE4D-9F38-FAFBA0ABBD8A}" srcOrd="1" destOrd="0" parTransId="{9D066E03-F9ED-714C-86A7-09030957751C}" sibTransId="{C5EB12C8-37AB-A743-9828-0D6663B76DC2}"/>
    <dgm:cxn modelId="{FD256838-6E80-4547-8D7F-EA8AD5FCA00C}" srcId="{736F8495-2C4E-C24E-8D69-C24A3D93172D}" destId="{CDC1205C-36F2-214F-9963-98665CA16273}" srcOrd="0" destOrd="0" parTransId="{0BEC6523-D124-0D49-BD4F-16BACCC175E5}" sibTransId="{972BCCFE-41DF-E046-90FB-F424410FDC55}"/>
    <dgm:cxn modelId="{794A493C-6163-1542-A24D-247D8BE4BD56}" srcId="{ADFEFDE0-9C12-CA43-AFEE-A8442E5C162C}" destId="{C51C3AC9-B4A2-464E-AE4B-16755E13CE34}" srcOrd="0" destOrd="0" parTransId="{065EF46E-FE08-7F41-A6E5-7F279B4B42B7}" sibTransId="{1F65C924-DFC6-464F-A661-1295F2CB010F}"/>
    <dgm:cxn modelId="{C008DA49-7129-2348-973E-1A2E7965E9BF}" srcId="{736F8495-2C4E-C24E-8D69-C24A3D93172D}" destId="{5D0A0061-5B24-DC48-9F87-CBDEB105B723}" srcOrd="2" destOrd="0" parTransId="{38377F94-0312-8940-9A59-940574B66964}" sibTransId="{6E038384-CF9E-6B4A-90D2-E61C50AA0B82}"/>
    <dgm:cxn modelId="{C58D3660-D4FA-DB44-8824-83E3F2E6823C}" srcId="{77F450E1-3F78-7C43-9872-DF10A3B19831}" destId="{ADFEFDE0-9C12-CA43-AFEE-A8442E5C162C}" srcOrd="1" destOrd="0" parTransId="{3C338971-3E5C-C844-90F0-609AD4E96892}" sibTransId="{39E3960B-7724-204A-A42A-92812B971123}"/>
    <dgm:cxn modelId="{E4796C6B-A527-6D49-ACC1-67696355F09A}" type="presOf" srcId="{ADFEFDE0-9C12-CA43-AFEE-A8442E5C162C}" destId="{CDE068EA-7876-624D-B202-0BBE563054D2}" srcOrd="0" destOrd="0" presId="urn:microsoft.com/office/officeart/2005/8/layout/process4"/>
    <dgm:cxn modelId="{70AA1971-C93A-F447-B19C-013EE6CEB735}" srcId="{32E65926-9AE7-C54B-8FC3-A8F5A89C1B58}" destId="{7CC13A8E-2D20-FC48-8943-FDCAA2BF4EB3}" srcOrd="3" destOrd="0" parTransId="{CE5B45F7-A344-9642-8485-76F700488CD5}" sibTransId="{EA9B9C56-A6F3-D24D-8BE6-13B32BFA83F6}"/>
    <dgm:cxn modelId="{FBB8B880-7852-8D47-AD96-BB550683895F}" type="presOf" srcId="{2ACCBBF1-E904-5C42-87FD-376FB32AD414}" destId="{26019187-863E-B245-BBDB-C324F204DA79}" srcOrd="0" destOrd="0" presId="urn:microsoft.com/office/officeart/2005/8/layout/process4"/>
    <dgm:cxn modelId="{374E3D84-A00A-1F47-BCD4-E9D5BD713251}" srcId="{77F450E1-3F78-7C43-9872-DF10A3B19831}" destId="{736F8495-2C4E-C24E-8D69-C24A3D93172D}" srcOrd="0" destOrd="0" parTransId="{F6AA037C-9793-E148-8C39-A9D8077A0C74}" sibTransId="{55A3CEA0-2B74-B24D-BC84-F0E071D63625}"/>
    <dgm:cxn modelId="{96ADC788-8B21-8A40-A586-5A860B79FF7C}" srcId="{ADFEFDE0-9C12-CA43-AFEE-A8442E5C162C}" destId="{2F49E969-9004-6345-8CF8-63726A435A62}" srcOrd="1" destOrd="0" parTransId="{031C40F9-F28E-7045-9979-74A25A01E9CD}" sibTransId="{113C2FAC-9022-F34C-A57D-8C88A311D858}"/>
    <dgm:cxn modelId="{78B8C28A-123A-0E49-87F4-D10DDE6F4AC7}" type="presOf" srcId="{2F49E969-9004-6345-8CF8-63726A435A62}" destId="{20399E99-F11A-0C4E-8D2B-0B29B3A16827}" srcOrd="0" destOrd="0" presId="urn:microsoft.com/office/officeart/2005/8/layout/process4"/>
    <dgm:cxn modelId="{2D2AEB8D-AA20-0244-B84C-68249BEC7447}" type="presOf" srcId="{C51C3AC9-B4A2-464E-AE4B-16755E13CE34}" destId="{97121676-ED0B-3F45-B67F-CE924BF0D6D6}" srcOrd="0" destOrd="0" presId="urn:microsoft.com/office/officeart/2005/8/layout/process4"/>
    <dgm:cxn modelId="{17C27A9F-8007-0447-A568-797582A999C1}" type="presOf" srcId="{736F8495-2C4E-C24E-8D69-C24A3D93172D}" destId="{A80F3178-636A-914C-B892-5C6CB86061BC}" srcOrd="1" destOrd="0" presId="urn:microsoft.com/office/officeart/2005/8/layout/process4"/>
    <dgm:cxn modelId="{CF975EA3-87FF-6C49-BC59-98C96EB37830}" type="presOf" srcId="{77F450E1-3F78-7C43-9872-DF10A3B19831}" destId="{FC29D11A-0E8F-2F4B-836F-9EE1D834F3F3}" srcOrd="0" destOrd="0" presId="urn:microsoft.com/office/officeart/2005/8/layout/process4"/>
    <dgm:cxn modelId="{8B609EA8-7D14-6140-983F-6D2F9A464768}" type="presOf" srcId="{8159F7C1-3DFA-604A-8E55-C44848657871}" destId="{A4DA032C-2C5C-E842-95C6-FC9422CAFFD2}" srcOrd="0" destOrd="0" presId="urn:microsoft.com/office/officeart/2005/8/layout/process4"/>
    <dgm:cxn modelId="{898D3EA9-5407-4F44-8806-CABE6EDEDAAD}" srcId="{32E65926-9AE7-C54B-8FC3-A8F5A89C1B58}" destId="{670E89E8-CE27-104F-AB3C-A3EE0FB39C74}" srcOrd="2" destOrd="0" parTransId="{3D3DADFD-B703-0D45-B8EE-95216EC16D6B}" sibTransId="{B9ED3375-EC7E-A445-96B6-A41809799A88}"/>
    <dgm:cxn modelId="{F260A4AE-D57C-274D-9D59-1D7B04E60141}" srcId="{32E65926-9AE7-C54B-8FC3-A8F5A89C1B58}" destId="{8159F7C1-3DFA-604A-8E55-C44848657871}" srcOrd="0" destOrd="0" parTransId="{79CF5005-B593-DC4B-89AA-6EA7D4469D52}" sibTransId="{FA07C6D8-3C78-AE44-A968-E090B45BB17B}"/>
    <dgm:cxn modelId="{EF280CBD-67C1-F541-987F-7FD10E300E14}" type="presOf" srcId="{5D0A0061-5B24-DC48-9F87-CBDEB105B723}" destId="{E9D2A30C-C5B7-F540-AA0F-7838B9C4EA81}" srcOrd="0" destOrd="0" presId="urn:microsoft.com/office/officeart/2005/8/layout/process4"/>
    <dgm:cxn modelId="{37014FC1-14F6-EF4F-BD2E-EB0D78CDBBE0}" type="presOf" srcId="{7CC13A8E-2D20-FC48-8943-FDCAA2BF4EB3}" destId="{52111371-8E81-B440-8B61-B44633143895}" srcOrd="0" destOrd="0" presId="urn:microsoft.com/office/officeart/2005/8/layout/process4"/>
    <dgm:cxn modelId="{489C07C4-9229-8A4E-9568-C9CB58E7164A}" type="presOf" srcId="{670E89E8-CE27-104F-AB3C-A3EE0FB39C74}" destId="{4D70DF2B-EACD-7946-9994-7B84533828D1}" srcOrd="0" destOrd="0" presId="urn:microsoft.com/office/officeart/2005/8/layout/process4"/>
    <dgm:cxn modelId="{F709A5DE-87C0-2947-BD94-53CD227CF32C}" type="presOf" srcId="{E1AD6CB2-44A9-FE4D-9F38-FAFBA0ABBD8A}" destId="{389D9848-3FD6-9348-98BC-1BFDA857F66B}" srcOrd="0" destOrd="0" presId="urn:microsoft.com/office/officeart/2005/8/layout/process4"/>
    <dgm:cxn modelId="{3B86E1EA-72F1-2B49-B99F-765717BF649C}" srcId="{77F450E1-3F78-7C43-9872-DF10A3B19831}" destId="{32E65926-9AE7-C54B-8FC3-A8F5A89C1B58}" srcOrd="2" destOrd="0" parTransId="{02870654-8792-7142-9979-CF4382B6B559}" sibTransId="{8DF06E4A-B5B7-A24E-9CE5-B6792B6FA0DA}"/>
    <dgm:cxn modelId="{94DF99F0-217C-2D44-8006-4A54468CB580}" type="presOf" srcId="{ADFEFDE0-9C12-CA43-AFEE-A8442E5C162C}" destId="{E38CC423-BA32-A94B-A9D6-0FB258688597}" srcOrd="1" destOrd="0" presId="urn:microsoft.com/office/officeart/2005/8/layout/process4"/>
    <dgm:cxn modelId="{AC1DDEFE-53E9-614E-AD5B-E0409FC5515F}" type="presOf" srcId="{736F8495-2C4E-C24E-8D69-C24A3D93172D}" destId="{F36463B1-7D35-7D46-B7B7-92D52BFEFB63}" srcOrd="0" destOrd="0" presId="urn:microsoft.com/office/officeart/2005/8/layout/process4"/>
    <dgm:cxn modelId="{EAC41F93-0D1E-A944-8F27-1EBE4003F521}" type="presParOf" srcId="{FC29D11A-0E8F-2F4B-836F-9EE1D834F3F3}" destId="{ECEBDB3D-C89F-7340-973D-51466F0D28EB}" srcOrd="0" destOrd="0" presId="urn:microsoft.com/office/officeart/2005/8/layout/process4"/>
    <dgm:cxn modelId="{9DEBDB78-C312-D24E-9BA6-A8386687B0C9}" type="presParOf" srcId="{ECEBDB3D-C89F-7340-973D-51466F0D28EB}" destId="{E0ACCD92-B717-BD4F-8689-51F51447EFA2}" srcOrd="0" destOrd="0" presId="urn:microsoft.com/office/officeart/2005/8/layout/process4"/>
    <dgm:cxn modelId="{F2EC440A-FC83-DF4E-BDFF-F828D6B6E879}" type="presParOf" srcId="{ECEBDB3D-C89F-7340-973D-51466F0D28EB}" destId="{E34E4603-208D-F044-A4E7-C35B60F1373E}" srcOrd="1" destOrd="0" presId="urn:microsoft.com/office/officeart/2005/8/layout/process4"/>
    <dgm:cxn modelId="{DD78FDEF-9386-4742-A8D3-217C0B2F57B4}" type="presParOf" srcId="{ECEBDB3D-C89F-7340-973D-51466F0D28EB}" destId="{8EB9E154-BD6C-B840-830A-C75CC62B7152}" srcOrd="2" destOrd="0" presId="urn:microsoft.com/office/officeart/2005/8/layout/process4"/>
    <dgm:cxn modelId="{768A0985-A91D-6B48-8F00-88315A05F9A7}" type="presParOf" srcId="{8EB9E154-BD6C-B840-830A-C75CC62B7152}" destId="{A4DA032C-2C5C-E842-95C6-FC9422CAFFD2}" srcOrd="0" destOrd="0" presId="urn:microsoft.com/office/officeart/2005/8/layout/process4"/>
    <dgm:cxn modelId="{DEDC5514-DA9C-CB47-88F1-5B0BAB3C1107}" type="presParOf" srcId="{8EB9E154-BD6C-B840-830A-C75CC62B7152}" destId="{26019187-863E-B245-BBDB-C324F204DA79}" srcOrd="1" destOrd="0" presId="urn:microsoft.com/office/officeart/2005/8/layout/process4"/>
    <dgm:cxn modelId="{790AD364-B514-5C4E-A96D-8842732625AC}" type="presParOf" srcId="{8EB9E154-BD6C-B840-830A-C75CC62B7152}" destId="{4D70DF2B-EACD-7946-9994-7B84533828D1}" srcOrd="2" destOrd="0" presId="urn:microsoft.com/office/officeart/2005/8/layout/process4"/>
    <dgm:cxn modelId="{8A46C159-6B60-FC47-B3D9-5E907692C2FF}" type="presParOf" srcId="{8EB9E154-BD6C-B840-830A-C75CC62B7152}" destId="{52111371-8E81-B440-8B61-B44633143895}" srcOrd="3" destOrd="0" presId="urn:microsoft.com/office/officeart/2005/8/layout/process4"/>
    <dgm:cxn modelId="{35BCC4A0-C1AB-D64B-9D2D-F032BE2C112E}" type="presParOf" srcId="{FC29D11A-0E8F-2F4B-836F-9EE1D834F3F3}" destId="{28679FCE-4A57-FB48-8EC1-537EDD8BD185}" srcOrd="1" destOrd="0" presId="urn:microsoft.com/office/officeart/2005/8/layout/process4"/>
    <dgm:cxn modelId="{85D54A57-CC97-9A43-B4AE-ADB5366C435B}" type="presParOf" srcId="{FC29D11A-0E8F-2F4B-836F-9EE1D834F3F3}" destId="{E15E4A44-7F19-9540-8DD6-9157BFD81F2E}" srcOrd="2" destOrd="0" presId="urn:microsoft.com/office/officeart/2005/8/layout/process4"/>
    <dgm:cxn modelId="{DE0064FB-6B8D-C44F-B6B3-0A60145E56C0}" type="presParOf" srcId="{E15E4A44-7F19-9540-8DD6-9157BFD81F2E}" destId="{CDE068EA-7876-624D-B202-0BBE563054D2}" srcOrd="0" destOrd="0" presId="urn:microsoft.com/office/officeart/2005/8/layout/process4"/>
    <dgm:cxn modelId="{84D2E07F-CA9C-614C-A106-34CB9CF08DBF}" type="presParOf" srcId="{E15E4A44-7F19-9540-8DD6-9157BFD81F2E}" destId="{E38CC423-BA32-A94B-A9D6-0FB258688597}" srcOrd="1" destOrd="0" presId="urn:microsoft.com/office/officeart/2005/8/layout/process4"/>
    <dgm:cxn modelId="{1E1229A7-4C47-0940-AE55-BC9D90F5ABCB}" type="presParOf" srcId="{E15E4A44-7F19-9540-8DD6-9157BFD81F2E}" destId="{BCB45C91-5F34-2F49-8B60-1566FFDFDD39}" srcOrd="2" destOrd="0" presId="urn:microsoft.com/office/officeart/2005/8/layout/process4"/>
    <dgm:cxn modelId="{7336F797-DF10-0048-87D8-1A11FAD795AC}" type="presParOf" srcId="{BCB45C91-5F34-2F49-8B60-1566FFDFDD39}" destId="{97121676-ED0B-3F45-B67F-CE924BF0D6D6}" srcOrd="0" destOrd="0" presId="urn:microsoft.com/office/officeart/2005/8/layout/process4"/>
    <dgm:cxn modelId="{FCDE7B82-BA5C-BE46-9CDE-3AA297D7CC7E}" type="presParOf" srcId="{BCB45C91-5F34-2F49-8B60-1566FFDFDD39}" destId="{20399E99-F11A-0C4E-8D2B-0B29B3A16827}" srcOrd="1" destOrd="0" presId="urn:microsoft.com/office/officeart/2005/8/layout/process4"/>
    <dgm:cxn modelId="{3E5586AA-570E-9D40-80D9-D35B65969755}" type="presParOf" srcId="{FC29D11A-0E8F-2F4B-836F-9EE1D834F3F3}" destId="{0643F113-4077-E448-8412-FD7412102253}" srcOrd="3" destOrd="0" presId="urn:microsoft.com/office/officeart/2005/8/layout/process4"/>
    <dgm:cxn modelId="{0BE84B2D-045D-2140-8B4F-0D16194A4550}" type="presParOf" srcId="{FC29D11A-0E8F-2F4B-836F-9EE1D834F3F3}" destId="{A36D8A74-1FBE-D646-898E-676CE947B19D}" srcOrd="4" destOrd="0" presId="urn:microsoft.com/office/officeart/2005/8/layout/process4"/>
    <dgm:cxn modelId="{6803792F-7E69-7645-A780-2855593D34D3}" type="presParOf" srcId="{A36D8A74-1FBE-D646-898E-676CE947B19D}" destId="{F36463B1-7D35-7D46-B7B7-92D52BFEFB63}" srcOrd="0" destOrd="0" presId="urn:microsoft.com/office/officeart/2005/8/layout/process4"/>
    <dgm:cxn modelId="{01D1082D-41DB-EE4B-BF26-6B65B81712D1}" type="presParOf" srcId="{A36D8A74-1FBE-D646-898E-676CE947B19D}" destId="{A80F3178-636A-914C-B892-5C6CB86061BC}" srcOrd="1" destOrd="0" presId="urn:microsoft.com/office/officeart/2005/8/layout/process4"/>
    <dgm:cxn modelId="{09713535-BD81-9B4D-8D3E-B77B855D4D2C}" type="presParOf" srcId="{A36D8A74-1FBE-D646-898E-676CE947B19D}" destId="{1D6E63BA-80C5-8C48-B204-855D6658B76D}" srcOrd="2" destOrd="0" presId="urn:microsoft.com/office/officeart/2005/8/layout/process4"/>
    <dgm:cxn modelId="{4A235358-9D28-1C46-A720-D5892260775B}" type="presParOf" srcId="{1D6E63BA-80C5-8C48-B204-855D6658B76D}" destId="{8A6667A1-3645-4447-8E3B-DA74B437D19E}" srcOrd="0" destOrd="0" presId="urn:microsoft.com/office/officeart/2005/8/layout/process4"/>
    <dgm:cxn modelId="{DA64E2B2-B705-EA4E-ACF2-DB0D51C07D75}" type="presParOf" srcId="{1D6E63BA-80C5-8C48-B204-855D6658B76D}" destId="{389D9848-3FD6-9348-98BC-1BFDA857F66B}" srcOrd="1" destOrd="0" presId="urn:microsoft.com/office/officeart/2005/8/layout/process4"/>
    <dgm:cxn modelId="{20142C02-A63F-6D4B-84DD-AC1EBEE1BEE0}" type="presParOf" srcId="{1D6E63BA-80C5-8C48-B204-855D6658B76D}" destId="{E9D2A30C-C5B7-F540-AA0F-7838B9C4EA81}"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51466B-2C04-884C-BE50-25000E996654}"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031E8116-D8AD-294B-9DAF-6F5D3602A6C7}">
      <dgm:prSet phldrT="[Text]" custT="1"/>
      <dgm:spPr>
        <a:gradFill flip="none" rotWithShape="1">
          <a:gsLst>
            <a:gs pos="0">
              <a:srgbClr val="121E46"/>
            </a:gs>
            <a:gs pos="100000">
              <a:schemeClr val="tx1">
                <a:lumMod val="85000"/>
                <a:lumOff val="15000"/>
              </a:schemeClr>
            </a:gs>
          </a:gsLst>
          <a:lin ang="16200000" scaled="1"/>
          <a:tileRect/>
        </a:gradFill>
        <a:ln>
          <a:noFill/>
        </a:ln>
      </dgm:spPr>
      <dgm:t>
        <a:bodyPr/>
        <a:lstStyle/>
        <a:p>
          <a:r>
            <a:rPr lang="en-US" sz="2800" dirty="0">
              <a:latin typeface="Cordia New" panose="020B0304020202020204" pitchFamily="34" charset="-34"/>
              <a:cs typeface="Cordia New" panose="020B0304020202020204" pitchFamily="34" charset="-34"/>
            </a:rPr>
            <a:t>Media Data</a:t>
          </a:r>
        </a:p>
      </dgm:t>
    </dgm:pt>
    <dgm:pt modelId="{16FC1FE3-69B8-CB41-9EF2-8A010C8CBBEA}" type="parTrans" cxnId="{1A861856-CDF4-4144-8923-10FDC2E3371F}">
      <dgm:prSet/>
      <dgm:spPr/>
      <dgm:t>
        <a:bodyPr/>
        <a:lstStyle/>
        <a:p>
          <a:endParaRPr lang="en-US"/>
        </a:p>
      </dgm:t>
    </dgm:pt>
    <dgm:pt modelId="{10387761-3C1C-1A4A-8507-79ED815E46DD}" type="sibTrans" cxnId="{1A861856-CDF4-4144-8923-10FDC2E3371F}">
      <dgm:prSet/>
      <dgm:spPr/>
      <dgm:t>
        <a:bodyPr/>
        <a:lstStyle/>
        <a:p>
          <a:endParaRPr lang="en-US"/>
        </a:p>
      </dgm:t>
    </dgm:pt>
    <dgm:pt modelId="{C4266489-8C51-8F4E-8372-553525DE8A7C}">
      <dgm:prSet phldrT="[Text]" custT="1"/>
      <dgm:spPr>
        <a:gradFill flip="none" rotWithShape="1">
          <a:gsLst>
            <a:gs pos="0">
              <a:srgbClr val="121E46"/>
            </a:gs>
            <a:gs pos="100000">
              <a:schemeClr val="tx1">
                <a:lumMod val="85000"/>
                <a:lumOff val="15000"/>
              </a:schemeClr>
            </a:gs>
          </a:gsLst>
          <a:lin ang="16200000" scaled="1"/>
          <a:tileRect/>
        </a:gradFill>
        <a:ln>
          <a:noFill/>
        </a:ln>
      </dgm:spPr>
      <dgm:t>
        <a:bodyPr/>
        <a:lstStyle/>
        <a:p>
          <a:r>
            <a:rPr lang="en-US" sz="2800" dirty="0">
              <a:latin typeface="Cordia New" panose="020B0304020202020204" pitchFamily="34" charset="-34"/>
              <a:cs typeface="Cordia New" panose="020B0304020202020204" pitchFamily="34" charset="-34"/>
            </a:rPr>
            <a:t>Flight Data </a:t>
          </a:r>
        </a:p>
      </dgm:t>
    </dgm:pt>
    <dgm:pt modelId="{6CAA1BF1-D507-4348-83BF-074706DA46AC}" type="sibTrans" cxnId="{C793B94C-2700-FF43-9389-1B68EE3F4AD9}">
      <dgm:prSet/>
      <dgm:spPr/>
      <dgm:t>
        <a:bodyPr/>
        <a:lstStyle/>
        <a:p>
          <a:endParaRPr lang="en-US"/>
        </a:p>
      </dgm:t>
    </dgm:pt>
    <dgm:pt modelId="{3B9B2FC4-6287-094C-A6D2-655905DB4AD1}" type="parTrans" cxnId="{C793B94C-2700-FF43-9389-1B68EE3F4AD9}">
      <dgm:prSet/>
      <dgm:spPr/>
      <dgm:t>
        <a:bodyPr/>
        <a:lstStyle/>
        <a:p>
          <a:endParaRPr lang="en-US"/>
        </a:p>
      </dgm:t>
    </dgm:pt>
    <dgm:pt modelId="{9508737E-5376-6646-9D3C-4F5557DF9E1C}" type="pres">
      <dgm:prSet presAssocID="{A851466B-2C04-884C-BE50-25000E996654}" presName="diagram" presStyleCnt="0">
        <dgm:presLayoutVars>
          <dgm:chPref val="1"/>
          <dgm:dir/>
          <dgm:animOne val="branch"/>
          <dgm:animLvl val="lvl"/>
          <dgm:resizeHandles/>
        </dgm:presLayoutVars>
      </dgm:prSet>
      <dgm:spPr/>
    </dgm:pt>
    <dgm:pt modelId="{C6237D49-D2FA-7141-85E8-CB416412141C}" type="pres">
      <dgm:prSet presAssocID="{C4266489-8C51-8F4E-8372-553525DE8A7C}" presName="root" presStyleCnt="0"/>
      <dgm:spPr/>
    </dgm:pt>
    <dgm:pt modelId="{34A675AA-022F-3C40-9ED3-F80A3F59336C}" type="pres">
      <dgm:prSet presAssocID="{C4266489-8C51-8F4E-8372-553525DE8A7C}" presName="rootComposite" presStyleCnt="0"/>
      <dgm:spPr/>
    </dgm:pt>
    <dgm:pt modelId="{8F4031AD-4765-4C4A-AB6F-DBA55D2F7BC1}" type="pres">
      <dgm:prSet presAssocID="{C4266489-8C51-8F4E-8372-553525DE8A7C}" presName="rootText" presStyleLbl="node1" presStyleIdx="0" presStyleCnt="2" custScaleX="69494" custScaleY="27165" custLinFactNeighborX="2239" custLinFactNeighborY="-87835"/>
      <dgm:spPr/>
    </dgm:pt>
    <dgm:pt modelId="{C2CDE73C-D8E0-1243-870A-4A7A2E045D36}" type="pres">
      <dgm:prSet presAssocID="{C4266489-8C51-8F4E-8372-553525DE8A7C}" presName="rootConnector" presStyleLbl="node1" presStyleIdx="0" presStyleCnt="2"/>
      <dgm:spPr/>
    </dgm:pt>
    <dgm:pt modelId="{18BA754E-4B4E-F14F-B972-9875882A8FDE}" type="pres">
      <dgm:prSet presAssocID="{C4266489-8C51-8F4E-8372-553525DE8A7C}" presName="childShape" presStyleCnt="0"/>
      <dgm:spPr/>
    </dgm:pt>
    <dgm:pt modelId="{D3571090-59C5-6740-8627-1267B763A106}" type="pres">
      <dgm:prSet presAssocID="{031E8116-D8AD-294B-9DAF-6F5D3602A6C7}" presName="root" presStyleCnt="0"/>
      <dgm:spPr/>
    </dgm:pt>
    <dgm:pt modelId="{20308693-C33A-BE4C-854E-F27D4EDB313B}" type="pres">
      <dgm:prSet presAssocID="{031E8116-D8AD-294B-9DAF-6F5D3602A6C7}" presName="rootComposite" presStyleCnt="0"/>
      <dgm:spPr/>
    </dgm:pt>
    <dgm:pt modelId="{ADE80EE4-DDCD-504F-8E10-A8365C6E1498}" type="pres">
      <dgm:prSet presAssocID="{031E8116-D8AD-294B-9DAF-6F5D3602A6C7}" presName="rootText" presStyleLbl="node1" presStyleIdx="1" presStyleCnt="2" custScaleX="100669" custScaleY="25965" custLinFactNeighborX="-2738" custLinFactNeighborY="-87001"/>
      <dgm:spPr/>
    </dgm:pt>
    <dgm:pt modelId="{C6BD38D8-BD09-834F-8205-61CB8998D6D1}" type="pres">
      <dgm:prSet presAssocID="{031E8116-D8AD-294B-9DAF-6F5D3602A6C7}" presName="rootConnector" presStyleLbl="node1" presStyleIdx="1" presStyleCnt="2"/>
      <dgm:spPr/>
    </dgm:pt>
    <dgm:pt modelId="{BEDB8B25-5E03-BC48-94CA-E3958D7B73EC}" type="pres">
      <dgm:prSet presAssocID="{031E8116-D8AD-294B-9DAF-6F5D3602A6C7}" presName="childShape" presStyleCnt="0"/>
      <dgm:spPr/>
    </dgm:pt>
  </dgm:ptLst>
  <dgm:cxnLst>
    <dgm:cxn modelId="{C793B94C-2700-FF43-9389-1B68EE3F4AD9}" srcId="{A851466B-2C04-884C-BE50-25000E996654}" destId="{C4266489-8C51-8F4E-8372-553525DE8A7C}" srcOrd="0" destOrd="0" parTransId="{3B9B2FC4-6287-094C-A6D2-655905DB4AD1}" sibTransId="{6CAA1BF1-D507-4348-83BF-074706DA46AC}"/>
    <dgm:cxn modelId="{1A861856-CDF4-4144-8923-10FDC2E3371F}" srcId="{A851466B-2C04-884C-BE50-25000E996654}" destId="{031E8116-D8AD-294B-9DAF-6F5D3602A6C7}" srcOrd="1" destOrd="0" parTransId="{16FC1FE3-69B8-CB41-9EF2-8A010C8CBBEA}" sibTransId="{10387761-3C1C-1A4A-8507-79ED815E46DD}"/>
    <dgm:cxn modelId="{E65ADF61-4026-E64B-A08A-A92F84C766E7}" type="presOf" srcId="{031E8116-D8AD-294B-9DAF-6F5D3602A6C7}" destId="{ADE80EE4-DDCD-504F-8E10-A8365C6E1498}" srcOrd="0" destOrd="0" presId="urn:microsoft.com/office/officeart/2005/8/layout/hierarchy3"/>
    <dgm:cxn modelId="{616EA8A7-0E46-3241-B95D-D107048FFE88}" type="presOf" srcId="{A851466B-2C04-884C-BE50-25000E996654}" destId="{9508737E-5376-6646-9D3C-4F5557DF9E1C}" srcOrd="0" destOrd="0" presId="urn:microsoft.com/office/officeart/2005/8/layout/hierarchy3"/>
    <dgm:cxn modelId="{AF826EAB-74FB-6141-AFF9-4B98D908744E}" type="presOf" srcId="{C4266489-8C51-8F4E-8372-553525DE8A7C}" destId="{C2CDE73C-D8E0-1243-870A-4A7A2E045D36}" srcOrd="1" destOrd="0" presId="urn:microsoft.com/office/officeart/2005/8/layout/hierarchy3"/>
    <dgm:cxn modelId="{A0DDB0BE-C143-C74B-AA42-3E847A38DDC0}" type="presOf" srcId="{031E8116-D8AD-294B-9DAF-6F5D3602A6C7}" destId="{C6BD38D8-BD09-834F-8205-61CB8998D6D1}" srcOrd="1" destOrd="0" presId="urn:microsoft.com/office/officeart/2005/8/layout/hierarchy3"/>
    <dgm:cxn modelId="{ADC9DFF8-9285-2C45-8187-4C738BAFB3D2}" type="presOf" srcId="{C4266489-8C51-8F4E-8372-553525DE8A7C}" destId="{8F4031AD-4765-4C4A-AB6F-DBA55D2F7BC1}" srcOrd="0" destOrd="0" presId="urn:microsoft.com/office/officeart/2005/8/layout/hierarchy3"/>
    <dgm:cxn modelId="{549B94CD-5E78-F246-8F1C-356B3DA7555A}" type="presParOf" srcId="{9508737E-5376-6646-9D3C-4F5557DF9E1C}" destId="{C6237D49-D2FA-7141-85E8-CB416412141C}" srcOrd="0" destOrd="0" presId="urn:microsoft.com/office/officeart/2005/8/layout/hierarchy3"/>
    <dgm:cxn modelId="{0F970B4A-721D-5340-90F1-8567444F9E2A}" type="presParOf" srcId="{C6237D49-D2FA-7141-85E8-CB416412141C}" destId="{34A675AA-022F-3C40-9ED3-F80A3F59336C}" srcOrd="0" destOrd="0" presId="urn:microsoft.com/office/officeart/2005/8/layout/hierarchy3"/>
    <dgm:cxn modelId="{B5F94741-6F4C-DF45-85C4-E11F769245E6}" type="presParOf" srcId="{34A675AA-022F-3C40-9ED3-F80A3F59336C}" destId="{8F4031AD-4765-4C4A-AB6F-DBA55D2F7BC1}" srcOrd="0" destOrd="0" presId="urn:microsoft.com/office/officeart/2005/8/layout/hierarchy3"/>
    <dgm:cxn modelId="{757DD4F7-DDB3-1541-9402-5FD81F767EC1}" type="presParOf" srcId="{34A675AA-022F-3C40-9ED3-F80A3F59336C}" destId="{C2CDE73C-D8E0-1243-870A-4A7A2E045D36}" srcOrd="1" destOrd="0" presId="urn:microsoft.com/office/officeart/2005/8/layout/hierarchy3"/>
    <dgm:cxn modelId="{6D2F526B-F8B9-814C-941B-39B97312D906}" type="presParOf" srcId="{C6237D49-D2FA-7141-85E8-CB416412141C}" destId="{18BA754E-4B4E-F14F-B972-9875882A8FDE}" srcOrd="1" destOrd="0" presId="urn:microsoft.com/office/officeart/2005/8/layout/hierarchy3"/>
    <dgm:cxn modelId="{8D50AAF3-9FE4-5D4B-94D9-54F3FB295FB5}" type="presParOf" srcId="{9508737E-5376-6646-9D3C-4F5557DF9E1C}" destId="{D3571090-59C5-6740-8627-1267B763A106}" srcOrd="1" destOrd="0" presId="urn:microsoft.com/office/officeart/2005/8/layout/hierarchy3"/>
    <dgm:cxn modelId="{C1A35CB6-70B7-4C4A-A27E-07D247D84CC0}" type="presParOf" srcId="{D3571090-59C5-6740-8627-1267B763A106}" destId="{20308693-C33A-BE4C-854E-F27D4EDB313B}" srcOrd="0" destOrd="0" presId="urn:microsoft.com/office/officeart/2005/8/layout/hierarchy3"/>
    <dgm:cxn modelId="{BDC7F70B-4A8E-1248-915C-E1C36B5D67E7}" type="presParOf" srcId="{20308693-C33A-BE4C-854E-F27D4EDB313B}" destId="{ADE80EE4-DDCD-504F-8E10-A8365C6E1498}" srcOrd="0" destOrd="0" presId="urn:microsoft.com/office/officeart/2005/8/layout/hierarchy3"/>
    <dgm:cxn modelId="{39947A5A-F1E7-0C49-AC79-D2B819EEC909}" type="presParOf" srcId="{20308693-C33A-BE4C-854E-F27D4EDB313B}" destId="{C6BD38D8-BD09-834F-8205-61CB8998D6D1}" srcOrd="1" destOrd="0" presId="urn:microsoft.com/office/officeart/2005/8/layout/hierarchy3"/>
    <dgm:cxn modelId="{4D3B1A77-4EEA-AE4D-9365-619C6A6D28C6}" type="presParOf" srcId="{D3571090-59C5-6740-8627-1267B763A106}" destId="{BEDB8B25-5E03-BC48-94CA-E3958D7B73EC}" srcOrd="1"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9C322A-FDD8-7745-AD92-919D42B79E58}"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15EF019E-A5CE-9445-9E22-22FB9DC7489A}">
      <dgm:prSet phldrT="[Text]"/>
      <dgm:spPr>
        <a:gradFill rotWithShape="0">
          <a:gsLst>
            <a:gs pos="0">
              <a:srgbClr val="121E46"/>
            </a:gs>
            <a:gs pos="100000">
              <a:schemeClr val="tx1">
                <a:lumMod val="85000"/>
                <a:lumOff val="15000"/>
              </a:schemeClr>
            </a:gs>
          </a:gsLst>
        </a:gradFill>
      </dgm:spPr>
      <dgm:t>
        <a:bodyPr/>
        <a:lstStyle/>
        <a:p>
          <a:pPr algn="ctr"/>
          <a:r>
            <a:rPr lang="en-US" dirty="0"/>
            <a:t>Proportion Viewed</a:t>
          </a:r>
        </a:p>
      </dgm:t>
    </dgm:pt>
    <dgm:pt modelId="{59AEB29E-E62E-4E40-BCAC-0046F6245F79}" type="parTrans" cxnId="{9555BFBB-1473-794F-99BA-C1B2024E90D5}">
      <dgm:prSet/>
      <dgm:spPr/>
      <dgm:t>
        <a:bodyPr/>
        <a:lstStyle/>
        <a:p>
          <a:endParaRPr lang="en-US"/>
        </a:p>
      </dgm:t>
    </dgm:pt>
    <dgm:pt modelId="{E5DC14A1-7BC0-794D-8EF9-BE4AF6DF318F}" type="sibTrans" cxnId="{9555BFBB-1473-794F-99BA-C1B2024E90D5}">
      <dgm:prSet/>
      <dgm:spPr/>
      <dgm:t>
        <a:bodyPr/>
        <a:lstStyle/>
        <a:p>
          <a:endParaRPr lang="en-US"/>
        </a:p>
      </dgm:t>
    </dgm:pt>
    <dgm:pt modelId="{5909CA5C-ED46-ED41-A75D-23F9AA199031}">
      <dgm:prSet phldrT="[Text]"/>
      <dgm:spPr>
        <a:gradFill rotWithShape="0">
          <a:gsLst>
            <a:gs pos="0">
              <a:srgbClr val="121E46"/>
            </a:gs>
            <a:gs pos="100000">
              <a:schemeClr val="tx1">
                <a:lumMod val="85000"/>
                <a:lumOff val="15000"/>
              </a:schemeClr>
            </a:gs>
          </a:gsLst>
        </a:gradFill>
      </dgm:spPr>
      <dgm:t>
        <a:bodyPr/>
        <a:lstStyle/>
        <a:p>
          <a:pPr algn="ctr"/>
          <a:r>
            <a:rPr lang="en-US" dirty="0"/>
            <a:t>Proportion Used</a:t>
          </a:r>
        </a:p>
      </dgm:t>
    </dgm:pt>
    <dgm:pt modelId="{90251393-DDE2-1647-AF1E-772B6BB981AF}" type="parTrans" cxnId="{602A3C3F-BECD-324F-906A-6D57AA8C6E05}">
      <dgm:prSet/>
      <dgm:spPr/>
      <dgm:t>
        <a:bodyPr/>
        <a:lstStyle/>
        <a:p>
          <a:endParaRPr lang="en-US"/>
        </a:p>
      </dgm:t>
    </dgm:pt>
    <dgm:pt modelId="{DD1EE0BA-A7EC-2D43-9992-D0E0B33B7F6E}" type="sibTrans" cxnId="{602A3C3F-BECD-324F-906A-6D57AA8C6E05}">
      <dgm:prSet/>
      <dgm:spPr/>
      <dgm:t>
        <a:bodyPr/>
        <a:lstStyle/>
        <a:p>
          <a:endParaRPr lang="en-US"/>
        </a:p>
      </dgm:t>
    </dgm:pt>
    <dgm:pt modelId="{47A0B7A8-B776-9442-B27C-221E48847EA2}">
      <dgm:prSet phldrT="[Text]"/>
      <dgm:spPr/>
      <dgm:t>
        <a:bodyPr/>
        <a:lstStyle/>
        <a:p>
          <a:endParaRPr lang="en-US" dirty="0">
            <a:solidFill>
              <a:schemeClr val="bg1"/>
            </a:solidFill>
          </a:endParaRPr>
        </a:p>
      </dgm:t>
    </dgm:pt>
    <dgm:pt modelId="{99A5FDA6-1201-5244-8141-3A12B55B0041}" type="parTrans" cxnId="{A17638D4-3EB8-DF42-9E8B-140C48FBC45D}">
      <dgm:prSet/>
      <dgm:spPr/>
      <dgm:t>
        <a:bodyPr/>
        <a:lstStyle/>
        <a:p>
          <a:endParaRPr lang="en-US"/>
        </a:p>
      </dgm:t>
    </dgm:pt>
    <dgm:pt modelId="{8FE64FA8-F656-4440-8405-591F562BAC7E}" type="sibTrans" cxnId="{A17638D4-3EB8-DF42-9E8B-140C48FBC45D}">
      <dgm:prSet/>
      <dgm:spPr/>
      <dgm:t>
        <a:bodyPr/>
        <a:lstStyle/>
        <a:p>
          <a:endParaRPr lang="en-US"/>
        </a:p>
      </dgm:t>
    </dgm:pt>
    <mc:AlternateContent xmlns:mc="http://schemas.openxmlformats.org/markup-compatibility/2006" xmlns:a14="http://schemas.microsoft.com/office/drawing/2010/main">
      <mc:Choice Requires="a14">
        <dgm:pt modelId="{07B155D1-1F7B-D14B-847A-2E0EDC562C8E}">
          <dgm:prSet phldrT="[Text]"/>
          <dgm:spPr/>
          <dgm:t>
            <a:bodyPr/>
            <a:lstStyle/>
            <a:p>
              <a:pPr>
                <a:buNone/>
              </a:pPr>
              <a14:m>
                <m:oMath xmlns:m="http://schemas.openxmlformats.org/officeDocument/2006/math">
                  <m:r>
                    <a:rPr lang="en-US" b="0" i="1" smtClean="0">
                      <a:solidFill>
                        <a:schemeClr val="bg1"/>
                      </a:solidFill>
                      <a:latin typeface="Cambria Math" panose="02040503050406030204" pitchFamily="18" charset="0"/>
                    </a:rPr>
                    <m:t>𝑝𝑟𝑜𝑝</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𝑢𝑠𝑎𝑔𝑒</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𝑖</m:t>
                      </m:r>
                    </m:e>
                  </m:d>
                </m:oMath>
              </a14:m>
              <a:r>
                <a:rPr lang="en-US" dirty="0">
                  <a:solidFill>
                    <a:schemeClr val="bg1"/>
                  </a:solidFill>
                </a:rPr>
                <a:t> = </a:t>
              </a:r>
              <a14:m>
                <m:oMath xmlns:m="http://schemas.openxmlformats.org/officeDocument/2006/math">
                  <m:f>
                    <m:fPr>
                      <m:ctrlPr>
                        <a:rPr lang="en-US" i="1" dirty="0" smtClean="0">
                          <a:solidFill>
                            <a:schemeClr val="bg1"/>
                          </a:solidFill>
                          <a:latin typeface="Cambria Math" panose="02040503050406030204" pitchFamily="18" charset="0"/>
                        </a:rPr>
                      </m:ctrlPr>
                    </m:fPr>
                    <m:num>
                      <m:r>
                        <a:rPr lang="en-US" b="0" i="1" dirty="0" smtClean="0">
                          <a:solidFill>
                            <a:schemeClr val="bg1"/>
                          </a:solidFill>
                          <a:latin typeface="Cambria Math" panose="02040503050406030204" pitchFamily="18" charset="0"/>
                        </a:rPr>
                        <m:t>𝑝𝑙𝑎𝑦</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𝑑𝑢𝑟𝑎𝑡𝑖𝑜𝑛</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num>
                    <m:den>
                      <m:r>
                        <a:rPr lang="en-US" b="0" i="1" dirty="0" smtClean="0">
                          <a:solidFill>
                            <a:schemeClr val="bg1"/>
                          </a:solidFill>
                          <a:latin typeface="Cambria Math" panose="02040503050406030204" pitchFamily="18" charset="0"/>
                        </a:rPr>
                        <m:t>𝑓𝑢𝑙𝑙</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𝑚𝑒𝑑𝑖𝑎</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𝑑𝑢𝑟𝑎𝑡𝑖𝑜𝑛</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den>
                  </m:f>
                </m:oMath>
              </a14:m>
              <a:endParaRPr lang="en-US" dirty="0">
                <a:solidFill>
                  <a:schemeClr val="bg1"/>
                </a:solidFill>
              </a:endParaRPr>
            </a:p>
          </dgm:t>
        </dgm:pt>
      </mc:Choice>
      <mc:Fallback xmlns="">
        <dgm:pt modelId="{07B155D1-1F7B-D14B-847A-2E0EDC562C8E}">
          <dgm:prSet phldrT="[Text]"/>
          <dgm:spPr/>
          <dgm:t>
            <a:bodyPr/>
            <a:lstStyle/>
            <a:p>
              <a:pPr>
                <a:buNone/>
              </a:pPr>
              <a:r>
                <a:rPr lang="en-US" b="0" i="0">
                  <a:solidFill>
                    <a:schemeClr val="bg1"/>
                  </a:solidFill>
                  <a:latin typeface="Cambria Math" panose="02040503050406030204" pitchFamily="18" charset="0"/>
                </a:rPr>
                <a:t>𝑝𝑟𝑜𝑝_𝑢𝑠𝑎𝑔𝑒[𝑖]</a:t>
              </a:r>
              <a:r>
                <a:rPr lang="en-US" dirty="0">
                  <a:solidFill>
                    <a:schemeClr val="bg1"/>
                  </a:solidFill>
                </a:rPr>
                <a:t> = </a:t>
              </a:r>
              <a:r>
                <a:rPr lang="en-US" i="0" dirty="0">
                  <a:solidFill>
                    <a:schemeClr val="bg1"/>
                  </a:solidFill>
                  <a:latin typeface="Cambria Math" panose="02040503050406030204" pitchFamily="18" charset="0"/>
                </a:rPr>
                <a:t>(</a:t>
              </a:r>
              <a:r>
                <a:rPr lang="en-US" b="0" i="0" dirty="0">
                  <a:solidFill>
                    <a:schemeClr val="bg1"/>
                  </a:solidFill>
                  <a:latin typeface="Cambria Math" panose="02040503050406030204" pitchFamily="18" charset="0"/>
                </a:rPr>
                <a:t>𝑝𝑙𝑎𝑦 𝑑𝑢𝑟𝑎𝑡𝑖𝑜𝑛[𝑖])/(𝑓𝑢𝑙𝑙 𝑚𝑒𝑑𝑖𝑎 𝑑𝑢𝑟𝑎𝑡𝑖𝑜𝑛[𝑖])</a:t>
              </a:r>
              <a:endParaRPr lang="en-US" dirty="0">
                <a:solidFill>
                  <a:schemeClr val="bg1"/>
                </a:solidFill>
              </a:endParaRPr>
            </a:p>
          </dgm:t>
        </dgm:pt>
      </mc:Fallback>
    </mc:AlternateContent>
    <dgm:pt modelId="{EC15822F-576F-E44F-8B6A-764008B90A1E}" type="parTrans" cxnId="{92CA839B-7210-B447-8D57-E5B3A61DEE22}">
      <dgm:prSet/>
      <dgm:spPr/>
      <dgm:t>
        <a:bodyPr/>
        <a:lstStyle/>
        <a:p>
          <a:endParaRPr lang="en-US"/>
        </a:p>
      </dgm:t>
    </dgm:pt>
    <dgm:pt modelId="{995873AE-3914-5146-A114-6D15A15F8CE3}" type="sibTrans" cxnId="{92CA839B-7210-B447-8D57-E5B3A61DEE22}">
      <dgm:prSet/>
      <dgm:spPr/>
      <dgm:t>
        <a:bodyPr/>
        <a:lstStyle/>
        <a:p>
          <a:endParaRPr lang="en-US"/>
        </a:p>
      </dgm:t>
    </dgm:pt>
    <mc:AlternateContent xmlns:mc="http://schemas.openxmlformats.org/markup-compatibility/2006" xmlns:a14="http://schemas.microsoft.com/office/drawing/2010/main">
      <mc:Choice Requires="a14">
        <dgm:pt modelId="{3FAA2170-789A-0C4E-89DA-3A5CEA79D99E}">
          <dgm:prSet phldrT="[Text]"/>
          <dgm:spPr/>
          <dgm:t>
            <a:bodyPr/>
            <a:lstStyle/>
            <a:p>
              <a:pPr>
                <a:buNone/>
              </a:pPr>
              <a14:m>
                <m:oMath xmlns:m="http://schemas.openxmlformats.org/officeDocument/2006/math">
                  <m:r>
                    <a:rPr lang="en-US" b="0" i="1" smtClean="0">
                      <a:solidFill>
                        <a:schemeClr val="bg1"/>
                      </a:solidFill>
                      <a:latin typeface="Cambria Math" panose="02040503050406030204" pitchFamily="18" charset="0"/>
                    </a:rPr>
                    <m:t>𝑝𝑟𝑜𝑝</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𝑣𝑖𝑒𝑤</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oMath>
              </a14:m>
              <a:r>
                <a:rPr lang="en-US" dirty="0">
                  <a:solidFill>
                    <a:schemeClr val="bg1"/>
                  </a:solidFill>
                </a:rPr>
                <a:t>=</a:t>
              </a:r>
              <a14:m>
                <m:oMath xmlns:m="http://schemas.openxmlformats.org/officeDocument/2006/math">
                  <m:f>
                    <m:fPr>
                      <m:ctrlPr>
                        <a:rPr lang="en-US" i="1" dirty="0" smtClean="0">
                          <a:solidFill>
                            <a:schemeClr val="bg1"/>
                          </a:solidFill>
                          <a:latin typeface="Cambria Math" panose="02040503050406030204" pitchFamily="18" charset="0"/>
                        </a:rPr>
                      </m:ctrlPr>
                    </m:fPr>
                    <m:num>
                      <m:r>
                        <a:rPr lang="en-US" b="0" i="1" dirty="0" smtClean="0">
                          <a:solidFill>
                            <a:schemeClr val="bg1"/>
                          </a:solidFill>
                          <a:latin typeface="Cambria Math" panose="02040503050406030204" pitchFamily="18" charset="0"/>
                        </a:rPr>
                        <m:t>𝑣𝑖𝑒𝑤𝑠</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d>
                        <m:dPr>
                          <m:begChr m:val="{"/>
                          <m:endChr m:val=""/>
                          <m:ctrlPr>
                            <a:rPr lang="en-US" b="0" i="1" dirty="0" smtClean="0">
                              <a:solidFill>
                                <a:schemeClr val="bg1"/>
                              </a:solidFill>
                              <a:latin typeface="Cambria Math" panose="02040503050406030204" pitchFamily="18" charset="0"/>
                              <a:ea typeface="Cambria Math" panose="02040503050406030204" pitchFamily="18" charset="0"/>
                            </a:rPr>
                          </m:ctrlPr>
                        </m:dPr>
                        <m:e>
                          <m:eqArr>
                            <m:eqArrPr>
                              <m:ctrlPr>
                                <a:rPr lang="en-US" b="0" i="1" dirty="0" smtClean="0">
                                  <a:solidFill>
                                    <a:schemeClr val="bg1"/>
                                  </a:solidFill>
                                  <a:latin typeface="Cambria Math" panose="02040503050406030204" pitchFamily="18" charset="0"/>
                                  <a:ea typeface="Cambria Math" panose="02040503050406030204" pitchFamily="18" charset="0"/>
                                </a:rPr>
                              </m:ctrlPr>
                            </m:eqArrPr>
                            <m:e>
                              <m:r>
                                <a:rPr lang="en-US" b="0" i="1" dirty="0" smtClean="0">
                                  <a:solidFill>
                                    <a:schemeClr val="bg1"/>
                                  </a:solidFill>
                                  <a:latin typeface="Cambria Math" panose="02040503050406030204" pitchFamily="18" charset="0"/>
                                  <a:ea typeface="Cambria Math" panose="02040503050406030204" pitchFamily="18" charset="0"/>
                                </a:rPr>
                                <m:t>1.5 </m:t>
                              </m:r>
                              <m:r>
                                <a:rPr lang="en-US" b="0" i="1" dirty="0" smtClean="0">
                                  <a:solidFill>
                                    <a:schemeClr val="bg1"/>
                                  </a:solidFill>
                                  <a:latin typeface="Cambria Math" panose="02040503050406030204" pitchFamily="18" charset="0"/>
                                  <a:ea typeface="Cambria Math" panose="02040503050406030204" pitchFamily="18" charset="0"/>
                                </a:rPr>
                                <m:t>𝑖𝑓</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𝐵𝑢𝑠𝑖𝑛𝑒𝑠𝑠</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𝑐𝑙𝑎𝑠𝑠</m:t>
                              </m:r>
                            </m:e>
                            <m:e>
                              <m:r>
                                <a:rPr lang="en-US" b="0" i="1" dirty="0" smtClean="0">
                                  <a:solidFill>
                                    <a:schemeClr val="bg1"/>
                                  </a:solidFill>
                                  <a:latin typeface="Cambria Math" panose="02040503050406030204" pitchFamily="18" charset="0"/>
                                  <a:ea typeface="Cambria Math" panose="02040503050406030204" pitchFamily="18" charset="0"/>
                                </a:rPr>
                                <m:t>1            </m:t>
                              </m:r>
                              <m:r>
                                <a:rPr lang="en-US" b="0" i="1" dirty="0" smtClean="0">
                                  <a:solidFill>
                                    <a:schemeClr val="bg1"/>
                                  </a:solidFill>
                                  <a:latin typeface="Cambria Math" panose="02040503050406030204" pitchFamily="18" charset="0"/>
                                  <a:ea typeface="Cambria Math" panose="02040503050406030204" pitchFamily="18" charset="0"/>
                                </a:rPr>
                                <m:t>𝑂𝑡h𝑒𝑟𝑤𝑖𝑠𝑒</m:t>
                              </m:r>
                            </m:e>
                          </m:eqArr>
                        </m:e>
                      </m:d>
                    </m:num>
                    <m:den>
                      <m:r>
                        <a:rPr lang="en-US" b="0" i="1" dirty="0" smtClean="0">
                          <a:solidFill>
                            <a:schemeClr val="bg1"/>
                          </a:solidFill>
                          <a:latin typeface="Cambria Math" panose="02040503050406030204" pitchFamily="18" charset="0"/>
                          <a:ea typeface="Cambria Math" panose="02040503050406030204" pitchFamily="18" charset="0"/>
                        </a:rPr>
                        <m:t>(</m:t>
                      </m:r>
                      <m:r>
                        <a:rPr lang="en-US" b="0" i="1" dirty="0" smtClean="0">
                          <a:solidFill>
                            <a:schemeClr val="bg1"/>
                          </a:solidFill>
                          <a:latin typeface="Cambria Math" panose="02040503050406030204" pitchFamily="18" charset="0"/>
                          <a:ea typeface="Cambria Math" panose="02040503050406030204" pitchFamily="18" charset="0"/>
                        </a:rPr>
                        <m:t>𝑇𝑜𝑡𝑎𝑙</m:t>
                      </m:r>
                      <m:r>
                        <a:rPr lang="en-US" b="0" i="1" dirty="0" smtClean="0">
                          <a:solidFill>
                            <a:schemeClr val="bg1"/>
                          </a:solidFill>
                          <a:latin typeface="Cambria Math" panose="02040503050406030204" pitchFamily="18" charset="0"/>
                          <a:ea typeface="Cambria Math" panose="02040503050406030204" pitchFamily="18" charset="0"/>
                        </a:rPr>
                        <m:t> # </m:t>
                      </m:r>
                      <m:r>
                        <a:rPr lang="en-US" b="0" i="1" dirty="0" smtClean="0">
                          <a:solidFill>
                            <a:schemeClr val="bg1"/>
                          </a:solidFill>
                          <a:latin typeface="Cambria Math" panose="02040503050406030204" pitchFamily="18" charset="0"/>
                          <a:ea typeface="Cambria Math" panose="02040503050406030204" pitchFamily="18" charset="0"/>
                        </a:rPr>
                        <m:t>𝑜𝑓</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𝑣𝑖𝑒𝑤𝑠</m:t>
                      </m:r>
                      <m:r>
                        <a:rPr lang="en-US" b="0" i="1" dirty="0" smtClean="0">
                          <a:solidFill>
                            <a:schemeClr val="bg1"/>
                          </a:solidFill>
                          <a:latin typeface="Cambria Math" panose="02040503050406030204" pitchFamily="18" charset="0"/>
                          <a:ea typeface="Cambria Math" panose="02040503050406030204" pitchFamily="18" charset="0"/>
                        </a:rPr>
                        <m:t>) ∙</m:t>
                      </m:r>
                      <m:r>
                        <a:rPr lang="en-US" b="0" i="1" dirty="0" smtClean="0">
                          <a:solidFill>
                            <a:schemeClr val="bg1"/>
                          </a:solidFill>
                          <a:latin typeface="Cambria Math" panose="02040503050406030204" pitchFamily="18" charset="0"/>
                        </a:rPr>
                        <m:t>𝑐𝑦𝑐𝑙𝑒</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𝑖</m:t>
                      </m:r>
                      <m:r>
                        <a:rPr lang="en-US" b="0" i="1" dirty="0" smtClean="0">
                          <a:solidFill>
                            <a:schemeClr val="bg1"/>
                          </a:solidFill>
                          <a:latin typeface="Cambria Math" panose="02040503050406030204" pitchFamily="18" charset="0"/>
                        </a:rPr>
                        <m:t>]</m:t>
                      </m:r>
                    </m:den>
                  </m:f>
                </m:oMath>
              </a14:m>
              <a:endParaRPr lang="en-US" dirty="0">
                <a:solidFill>
                  <a:schemeClr val="bg1"/>
                </a:solidFill>
              </a:endParaRPr>
            </a:p>
          </dgm:t>
        </dgm:pt>
      </mc:Choice>
      <mc:Fallback xmlns="">
        <dgm:pt modelId="{3FAA2170-789A-0C4E-89DA-3A5CEA79D99E}">
          <dgm:prSet phldrT="[Text]"/>
          <dgm:spPr/>
          <dgm:t>
            <a:bodyPr/>
            <a:lstStyle/>
            <a:p>
              <a:pPr>
                <a:buNone/>
              </a:pPr>
              <a:r>
                <a:rPr lang="en-US" b="0" i="0">
                  <a:solidFill>
                    <a:schemeClr val="bg1"/>
                  </a:solidFill>
                  <a:latin typeface="Cambria Math" panose="02040503050406030204" pitchFamily="18" charset="0"/>
                </a:rPr>
                <a:t>𝑝𝑟𝑜𝑝_𝑣𝑖𝑒𝑤[𝑖]</a:t>
              </a:r>
              <a:r>
                <a:rPr lang="en-US" dirty="0">
                  <a:solidFill>
                    <a:schemeClr val="bg1"/>
                  </a:solidFill>
                </a:rPr>
                <a:t>=</a:t>
              </a:r>
              <a:r>
                <a:rPr lang="en-US" i="0" dirty="0">
                  <a:solidFill>
                    <a:schemeClr val="bg1"/>
                  </a:solidFill>
                  <a:latin typeface="Cambria Math" panose="02040503050406030204" pitchFamily="18" charset="0"/>
                </a:rPr>
                <a:t>(</a:t>
              </a:r>
              <a:r>
                <a:rPr lang="en-US" b="0" i="0" dirty="0">
                  <a:solidFill>
                    <a:schemeClr val="bg1"/>
                  </a:solidFill>
                  <a:latin typeface="Cambria Math" panose="02040503050406030204" pitchFamily="18" charset="0"/>
                </a:rPr>
                <a:t>𝑣𝑖𝑒𝑤𝑠[𝑖]∙</a:t>
              </a:r>
              <a:r>
                <a:rPr lang="en-US" b="0" i="0" dirty="0">
                  <a:solidFill>
                    <a:schemeClr val="bg1"/>
                  </a:solidFill>
                  <a:latin typeface="Cambria Math" panose="02040503050406030204" pitchFamily="18" charset="0"/>
                  <a:ea typeface="Cambria Math" panose="02040503050406030204" pitchFamily="18" charset="0"/>
                </a:rPr>
                <a:t>{█(1.5 𝑖𝑓 𝐵𝑢𝑠𝑖𝑛𝑒𝑠𝑠 𝑐𝑙𝑎𝑠𝑠@1            𝑂𝑡ℎ𝑒𝑟𝑤𝑖𝑠𝑒)┤)/((𝑇𝑜𝑡𝑎𝑙 # 𝑜𝑓 𝑣𝑖𝑒𝑤𝑠) </a:t>
              </a:r>
              <a:r>
                <a:rPr lang="en-US" b="0" i="0" dirty="0">
                  <a:solidFill>
                    <a:schemeClr val="bg1"/>
                  </a:solidFill>
                  <a:latin typeface="Cambria Math" panose="02040503050406030204" pitchFamily="18" charset="0"/>
                </a:rPr>
                <a:t>∙𝑐𝑦𝑐𝑙𝑒[𝑖])</a:t>
              </a:r>
              <a:endParaRPr lang="en-US" dirty="0">
                <a:solidFill>
                  <a:schemeClr val="bg1"/>
                </a:solidFill>
              </a:endParaRPr>
            </a:p>
          </dgm:t>
        </dgm:pt>
      </mc:Fallback>
    </mc:AlternateContent>
    <dgm:pt modelId="{787EB136-08D5-4749-9B37-03F690603A89}" type="parTrans" cxnId="{3AD89863-0B4D-CE49-BD8F-2713013DDBDF}">
      <dgm:prSet/>
      <dgm:spPr/>
      <dgm:t>
        <a:bodyPr/>
        <a:lstStyle/>
        <a:p>
          <a:endParaRPr lang="en-US"/>
        </a:p>
      </dgm:t>
    </dgm:pt>
    <dgm:pt modelId="{57A08A9A-E6F9-B34B-9636-F7C4E2CE9C06}" type="sibTrans" cxnId="{3AD89863-0B4D-CE49-BD8F-2713013DDBDF}">
      <dgm:prSet/>
      <dgm:spPr/>
      <dgm:t>
        <a:bodyPr/>
        <a:lstStyle/>
        <a:p>
          <a:endParaRPr lang="en-US"/>
        </a:p>
      </dgm:t>
    </dgm:pt>
    <dgm:pt modelId="{97227922-5B2B-4B4D-85DE-5084C6AA280A}" type="pres">
      <dgm:prSet presAssocID="{179C322A-FDD8-7745-AD92-919D42B79E58}" presName="linear" presStyleCnt="0">
        <dgm:presLayoutVars>
          <dgm:animLvl val="lvl"/>
          <dgm:resizeHandles val="exact"/>
        </dgm:presLayoutVars>
      </dgm:prSet>
      <dgm:spPr/>
    </dgm:pt>
    <dgm:pt modelId="{55E3E2D5-B770-FC42-82EC-E3EC7DC646CB}" type="pres">
      <dgm:prSet presAssocID="{15EF019E-A5CE-9445-9E22-22FB9DC7489A}" presName="parentText" presStyleLbl="node1" presStyleIdx="0" presStyleCnt="2" custLinFactNeighborX="-617" custLinFactNeighborY="-25992">
        <dgm:presLayoutVars>
          <dgm:chMax val="0"/>
          <dgm:bulletEnabled val="1"/>
        </dgm:presLayoutVars>
      </dgm:prSet>
      <dgm:spPr/>
    </dgm:pt>
    <dgm:pt modelId="{B35B10FC-B7C2-DC49-BF2C-4E9CA3270492}" type="pres">
      <dgm:prSet presAssocID="{15EF019E-A5CE-9445-9E22-22FB9DC7489A}" presName="childText" presStyleLbl="revTx" presStyleIdx="0" presStyleCnt="2" custLinFactY="100000" custLinFactNeighborX="-617" custLinFactNeighborY="165763">
        <dgm:presLayoutVars>
          <dgm:bulletEnabled val="1"/>
        </dgm:presLayoutVars>
      </dgm:prSet>
      <dgm:spPr/>
    </dgm:pt>
    <dgm:pt modelId="{117ADAED-8898-0D4F-AFD6-873CB7C891A7}" type="pres">
      <dgm:prSet presAssocID="{5909CA5C-ED46-ED41-A75D-23F9AA199031}" presName="parentText" presStyleLbl="node1" presStyleIdx="1" presStyleCnt="2" custLinFactNeighborX="-617" custLinFactNeighborY="30394">
        <dgm:presLayoutVars>
          <dgm:chMax val="0"/>
          <dgm:bulletEnabled val="1"/>
        </dgm:presLayoutVars>
      </dgm:prSet>
      <dgm:spPr/>
    </dgm:pt>
    <dgm:pt modelId="{FB8202FC-F406-544B-8F35-150C2777D49A}" type="pres">
      <dgm:prSet presAssocID="{5909CA5C-ED46-ED41-A75D-23F9AA199031}" presName="childText" presStyleLbl="revTx" presStyleIdx="1" presStyleCnt="2" custLinFactY="-100000" custLinFactNeighborX="-617" custLinFactNeighborY="-119021">
        <dgm:presLayoutVars>
          <dgm:bulletEnabled val="1"/>
        </dgm:presLayoutVars>
      </dgm:prSet>
      <dgm:spPr/>
    </dgm:pt>
  </dgm:ptLst>
  <dgm:cxnLst>
    <dgm:cxn modelId="{7C2A3419-5B7B-4E4E-8A10-32E346DD772A}" type="presOf" srcId="{47A0B7A8-B776-9442-B27C-221E48847EA2}" destId="{B35B10FC-B7C2-DC49-BF2C-4E9CA3270492}" srcOrd="0" destOrd="1" presId="urn:microsoft.com/office/officeart/2005/8/layout/vList2"/>
    <dgm:cxn modelId="{AA6B2024-43B6-B04E-ACC3-42815FADC279}" type="presOf" srcId="{3FAA2170-789A-0C4E-89DA-3A5CEA79D99E}" destId="{FB8202FC-F406-544B-8F35-150C2777D49A}" srcOrd="0" destOrd="0" presId="urn:microsoft.com/office/officeart/2005/8/layout/vList2"/>
    <dgm:cxn modelId="{602A3C3F-BECD-324F-906A-6D57AA8C6E05}" srcId="{179C322A-FDD8-7745-AD92-919D42B79E58}" destId="{5909CA5C-ED46-ED41-A75D-23F9AA199031}" srcOrd="1" destOrd="0" parTransId="{90251393-DDE2-1647-AF1E-772B6BB981AF}" sibTransId="{DD1EE0BA-A7EC-2D43-9992-D0E0B33B7F6E}"/>
    <dgm:cxn modelId="{0D43B25D-78BC-144A-8A3C-2F4BC0A63406}" type="presOf" srcId="{179C322A-FDD8-7745-AD92-919D42B79E58}" destId="{97227922-5B2B-4B4D-85DE-5084C6AA280A}" srcOrd="0" destOrd="0" presId="urn:microsoft.com/office/officeart/2005/8/layout/vList2"/>
    <dgm:cxn modelId="{3AD89863-0B4D-CE49-BD8F-2713013DDBDF}" srcId="{5909CA5C-ED46-ED41-A75D-23F9AA199031}" destId="{3FAA2170-789A-0C4E-89DA-3A5CEA79D99E}" srcOrd="0" destOrd="0" parTransId="{787EB136-08D5-4749-9B37-03F690603A89}" sibTransId="{57A08A9A-E6F9-B34B-9636-F7C4E2CE9C06}"/>
    <dgm:cxn modelId="{92CA839B-7210-B447-8D57-E5B3A61DEE22}" srcId="{15EF019E-A5CE-9445-9E22-22FB9DC7489A}" destId="{07B155D1-1F7B-D14B-847A-2E0EDC562C8E}" srcOrd="0" destOrd="0" parTransId="{EC15822F-576F-E44F-8B6A-764008B90A1E}" sibTransId="{995873AE-3914-5146-A114-6D15A15F8CE3}"/>
    <dgm:cxn modelId="{116AADB2-16D1-2A43-B872-FDB87A8672F5}" type="presOf" srcId="{5909CA5C-ED46-ED41-A75D-23F9AA199031}" destId="{117ADAED-8898-0D4F-AFD6-873CB7C891A7}" srcOrd="0" destOrd="0" presId="urn:microsoft.com/office/officeart/2005/8/layout/vList2"/>
    <dgm:cxn modelId="{9555BFBB-1473-794F-99BA-C1B2024E90D5}" srcId="{179C322A-FDD8-7745-AD92-919D42B79E58}" destId="{15EF019E-A5CE-9445-9E22-22FB9DC7489A}" srcOrd="0" destOrd="0" parTransId="{59AEB29E-E62E-4E40-BCAC-0046F6245F79}" sibTransId="{E5DC14A1-7BC0-794D-8EF9-BE4AF6DF318F}"/>
    <dgm:cxn modelId="{6FF12ACD-D3DD-9D4E-AFF8-69ADC947E412}" type="presOf" srcId="{15EF019E-A5CE-9445-9E22-22FB9DC7489A}" destId="{55E3E2D5-B770-FC42-82EC-E3EC7DC646CB}" srcOrd="0" destOrd="0" presId="urn:microsoft.com/office/officeart/2005/8/layout/vList2"/>
    <dgm:cxn modelId="{A17638D4-3EB8-DF42-9E8B-140C48FBC45D}" srcId="{15EF019E-A5CE-9445-9E22-22FB9DC7489A}" destId="{47A0B7A8-B776-9442-B27C-221E48847EA2}" srcOrd="1" destOrd="0" parTransId="{99A5FDA6-1201-5244-8141-3A12B55B0041}" sibTransId="{8FE64FA8-F656-4440-8405-591F562BAC7E}"/>
    <dgm:cxn modelId="{87093EF7-75F3-8F43-8CE0-EA29B6F23AC3}" type="presOf" srcId="{07B155D1-1F7B-D14B-847A-2E0EDC562C8E}" destId="{B35B10FC-B7C2-DC49-BF2C-4E9CA3270492}" srcOrd="0" destOrd="0" presId="urn:microsoft.com/office/officeart/2005/8/layout/vList2"/>
    <dgm:cxn modelId="{5547E3D9-E24D-ED48-B69A-A94928024457}" type="presParOf" srcId="{97227922-5B2B-4B4D-85DE-5084C6AA280A}" destId="{55E3E2D5-B770-FC42-82EC-E3EC7DC646CB}" srcOrd="0" destOrd="0" presId="urn:microsoft.com/office/officeart/2005/8/layout/vList2"/>
    <dgm:cxn modelId="{75F94B56-9B8E-2140-BF42-3082CE27145C}" type="presParOf" srcId="{97227922-5B2B-4B4D-85DE-5084C6AA280A}" destId="{B35B10FC-B7C2-DC49-BF2C-4E9CA3270492}" srcOrd="1" destOrd="0" presId="urn:microsoft.com/office/officeart/2005/8/layout/vList2"/>
    <dgm:cxn modelId="{899F26BB-0D3F-534D-9EFA-DD06640EA145}" type="presParOf" srcId="{97227922-5B2B-4B4D-85DE-5084C6AA280A}" destId="{117ADAED-8898-0D4F-AFD6-873CB7C891A7}" srcOrd="2" destOrd="0" presId="urn:microsoft.com/office/officeart/2005/8/layout/vList2"/>
    <dgm:cxn modelId="{E3D51C2E-1B3C-6D4F-A2E0-E30FF6DCFFFA}" type="presParOf" srcId="{97227922-5B2B-4B4D-85DE-5084C6AA280A}" destId="{FB8202FC-F406-544B-8F35-150C2777D49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9C322A-FDD8-7745-AD92-919D42B79E58}"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15EF019E-A5CE-9445-9E22-22FB9DC7489A}">
      <dgm:prSet phldrT="[Text]"/>
      <dgm:spPr>
        <a:gradFill rotWithShape="0">
          <a:gsLst>
            <a:gs pos="0">
              <a:srgbClr val="121E46"/>
            </a:gs>
            <a:gs pos="100000">
              <a:schemeClr val="tx1">
                <a:lumMod val="85000"/>
                <a:lumOff val="15000"/>
              </a:schemeClr>
            </a:gs>
          </a:gsLst>
        </a:gradFill>
      </dgm:spPr>
      <dgm:t>
        <a:bodyPr/>
        <a:lstStyle/>
        <a:p>
          <a:pPr algn="ctr"/>
          <a:r>
            <a:rPr lang="en-US" dirty="0"/>
            <a:t>Proportion Viewed</a:t>
          </a:r>
        </a:p>
      </dgm:t>
    </dgm:pt>
    <dgm:pt modelId="{59AEB29E-E62E-4E40-BCAC-0046F6245F79}" type="parTrans" cxnId="{9555BFBB-1473-794F-99BA-C1B2024E90D5}">
      <dgm:prSet/>
      <dgm:spPr/>
      <dgm:t>
        <a:bodyPr/>
        <a:lstStyle/>
        <a:p>
          <a:endParaRPr lang="en-US"/>
        </a:p>
      </dgm:t>
    </dgm:pt>
    <dgm:pt modelId="{E5DC14A1-7BC0-794D-8EF9-BE4AF6DF318F}" type="sibTrans" cxnId="{9555BFBB-1473-794F-99BA-C1B2024E90D5}">
      <dgm:prSet/>
      <dgm:spPr/>
      <dgm:t>
        <a:bodyPr/>
        <a:lstStyle/>
        <a:p>
          <a:endParaRPr lang="en-US"/>
        </a:p>
      </dgm:t>
    </dgm:pt>
    <dgm:pt modelId="{5909CA5C-ED46-ED41-A75D-23F9AA199031}">
      <dgm:prSet phldrT="[Text]"/>
      <dgm:spPr>
        <a:gradFill rotWithShape="0">
          <a:gsLst>
            <a:gs pos="0">
              <a:srgbClr val="121E46"/>
            </a:gs>
            <a:gs pos="100000">
              <a:schemeClr val="tx1">
                <a:lumMod val="85000"/>
                <a:lumOff val="15000"/>
              </a:schemeClr>
            </a:gs>
          </a:gsLst>
        </a:gradFill>
      </dgm:spPr>
      <dgm:t>
        <a:bodyPr/>
        <a:lstStyle/>
        <a:p>
          <a:pPr algn="ctr"/>
          <a:r>
            <a:rPr lang="en-US" dirty="0"/>
            <a:t>Proportion Used</a:t>
          </a:r>
        </a:p>
      </dgm:t>
    </dgm:pt>
    <dgm:pt modelId="{90251393-DDE2-1647-AF1E-772B6BB981AF}" type="parTrans" cxnId="{602A3C3F-BECD-324F-906A-6D57AA8C6E05}">
      <dgm:prSet/>
      <dgm:spPr/>
      <dgm:t>
        <a:bodyPr/>
        <a:lstStyle/>
        <a:p>
          <a:endParaRPr lang="en-US"/>
        </a:p>
      </dgm:t>
    </dgm:pt>
    <dgm:pt modelId="{DD1EE0BA-A7EC-2D43-9992-D0E0B33B7F6E}" type="sibTrans" cxnId="{602A3C3F-BECD-324F-906A-6D57AA8C6E05}">
      <dgm:prSet/>
      <dgm:spPr/>
      <dgm:t>
        <a:bodyPr/>
        <a:lstStyle/>
        <a:p>
          <a:endParaRPr lang="en-US"/>
        </a:p>
      </dgm:t>
    </dgm:pt>
    <dgm:pt modelId="{47A0B7A8-B776-9442-B27C-221E48847EA2}">
      <dgm:prSet phldrT="[Text]"/>
      <dgm:spPr/>
      <dgm:t>
        <a:bodyPr/>
        <a:lstStyle/>
        <a:p>
          <a:r>
            <a:rPr lang="en-US">
              <a:noFill/>
            </a:rPr>
            <a:t> </a:t>
          </a:r>
        </a:p>
      </dgm:t>
    </dgm:pt>
    <dgm:pt modelId="{99A5FDA6-1201-5244-8141-3A12B55B0041}" type="parTrans" cxnId="{A17638D4-3EB8-DF42-9E8B-140C48FBC45D}">
      <dgm:prSet/>
      <dgm:spPr/>
      <dgm:t>
        <a:bodyPr/>
        <a:lstStyle/>
        <a:p>
          <a:endParaRPr lang="en-US"/>
        </a:p>
      </dgm:t>
    </dgm:pt>
    <dgm:pt modelId="{8FE64FA8-F656-4440-8405-591F562BAC7E}" type="sibTrans" cxnId="{A17638D4-3EB8-DF42-9E8B-140C48FBC45D}">
      <dgm:prSet/>
      <dgm:spPr/>
      <dgm:t>
        <a:bodyPr/>
        <a:lstStyle/>
        <a:p>
          <a:endParaRPr lang="en-US"/>
        </a:p>
      </dgm:t>
    </dgm:pt>
    <dgm:pt modelId="{07B155D1-1F7B-D14B-847A-2E0EDC562C8E}">
      <dgm:prSet phldrT="[Text]"/>
      <dgm:spPr>
        <a:blipFill>
          <a:blip xmlns:r="http://schemas.openxmlformats.org/officeDocument/2006/relationships" r:embed="rId1"/>
          <a:stretch>
            <a:fillRect t="-2740"/>
          </a:stretch>
        </a:blipFill>
      </dgm:spPr>
      <dgm:t>
        <a:bodyPr/>
        <a:lstStyle/>
        <a:p>
          <a:r>
            <a:rPr lang="en-US">
              <a:noFill/>
            </a:rPr>
            <a:t> </a:t>
          </a:r>
        </a:p>
      </dgm:t>
    </dgm:pt>
    <dgm:pt modelId="{EC15822F-576F-E44F-8B6A-764008B90A1E}" type="parTrans" cxnId="{92CA839B-7210-B447-8D57-E5B3A61DEE22}">
      <dgm:prSet/>
      <dgm:spPr/>
      <dgm:t>
        <a:bodyPr/>
        <a:lstStyle/>
        <a:p>
          <a:endParaRPr lang="en-US"/>
        </a:p>
      </dgm:t>
    </dgm:pt>
    <dgm:pt modelId="{995873AE-3914-5146-A114-6D15A15F8CE3}" type="sibTrans" cxnId="{92CA839B-7210-B447-8D57-E5B3A61DEE22}">
      <dgm:prSet/>
      <dgm:spPr/>
      <dgm:t>
        <a:bodyPr/>
        <a:lstStyle/>
        <a:p>
          <a:endParaRPr lang="en-US"/>
        </a:p>
      </dgm:t>
    </dgm:pt>
    <dgm:pt modelId="{3FAA2170-789A-0C4E-89DA-3A5CEA79D99E}">
      <dgm:prSet phldrT="[Text]"/>
      <dgm:spPr>
        <a:blipFill>
          <a:blip xmlns:r="http://schemas.openxmlformats.org/officeDocument/2006/relationships" r:embed="rId2"/>
          <a:stretch>
            <a:fillRect t="-144615" b="-164615"/>
          </a:stretch>
        </a:blipFill>
      </dgm:spPr>
      <dgm:t>
        <a:bodyPr/>
        <a:lstStyle/>
        <a:p>
          <a:r>
            <a:rPr lang="en-US">
              <a:noFill/>
            </a:rPr>
            <a:t> </a:t>
          </a:r>
        </a:p>
      </dgm:t>
    </dgm:pt>
    <dgm:pt modelId="{787EB136-08D5-4749-9B37-03F690603A89}" type="parTrans" cxnId="{3AD89863-0B4D-CE49-BD8F-2713013DDBDF}">
      <dgm:prSet/>
      <dgm:spPr/>
      <dgm:t>
        <a:bodyPr/>
        <a:lstStyle/>
        <a:p>
          <a:endParaRPr lang="en-US"/>
        </a:p>
      </dgm:t>
    </dgm:pt>
    <dgm:pt modelId="{57A08A9A-E6F9-B34B-9636-F7C4E2CE9C06}" type="sibTrans" cxnId="{3AD89863-0B4D-CE49-BD8F-2713013DDBDF}">
      <dgm:prSet/>
      <dgm:spPr/>
      <dgm:t>
        <a:bodyPr/>
        <a:lstStyle/>
        <a:p>
          <a:endParaRPr lang="en-US"/>
        </a:p>
      </dgm:t>
    </dgm:pt>
    <dgm:pt modelId="{97227922-5B2B-4B4D-85DE-5084C6AA280A}" type="pres">
      <dgm:prSet presAssocID="{179C322A-FDD8-7745-AD92-919D42B79E58}" presName="linear" presStyleCnt="0">
        <dgm:presLayoutVars>
          <dgm:animLvl val="lvl"/>
          <dgm:resizeHandles val="exact"/>
        </dgm:presLayoutVars>
      </dgm:prSet>
      <dgm:spPr/>
    </dgm:pt>
    <dgm:pt modelId="{55E3E2D5-B770-FC42-82EC-E3EC7DC646CB}" type="pres">
      <dgm:prSet presAssocID="{15EF019E-A5CE-9445-9E22-22FB9DC7489A}" presName="parentText" presStyleLbl="node1" presStyleIdx="0" presStyleCnt="2" custLinFactNeighborX="-617" custLinFactNeighborY="-25992">
        <dgm:presLayoutVars>
          <dgm:chMax val="0"/>
          <dgm:bulletEnabled val="1"/>
        </dgm:presLayoutVars>
      </dgm:prSet>
      <dgm:spPr/>
    </dgm:pt>
    <dgm:pt modelId="{B35B10FC-B7C2-DC49-BF2C-4E9CA3270492}" type="pres">
      <dgm:prSet presAssocID="{15EF019E-A5CE-9445-9E22-22FB9DC7489A}" presName="childText" presStyleLbl="revTx" presStyleIdx="0" presStyleCnt="2" custLinFactY="100000" custLinFactNeighborX="-617" custLinFactNeighborY="165763">
        <dgm:presLayoutVars>
          <dgm:bulletEnabled val="1"/>
        </dgm:presLayoutVars>
      </dgm:prSet>
      <dgm:spPr/>
    </dgm:pt>
    <dgm:pt modelId="{117ADAED-8898-0D4F-AFD6-873CB7C891A7}" type="pres">
      <dgm:prSet presAssocID="{5909CA5C-ED46-ED41-A75D-23F9AA199031}" presName="parentText" presStyleLbl="node1" presStyleIdx="1" presStyleCnt="2" custLinFactNeighborX="-617" custLinFactNeighborY="30394">
        <dgm:presLayoutVars>
          <dgm:chMax val="0"/>
          <dgm:bulletEnabled val="1"/>
        </dgm:presLayoutVars>
      </dgm:prSet>
      <dgm:spPr/>
    </dgm:pt>
    <dgm:pt modelId="{FB8202FC-F406-544B-8F35-150C2777D49A}" type="pres">
      <dgm:prSet presAssocID="{5909CA5C-ED46-ED41-A75D-23F9AA199031}" presName="childText" presStyleLbl="revTx" presStyleIdx="1" presStyleCnt="2" custLinFactY="-100000" custLinFactNeighborX="-617" custLinFactNeighborY="-119021">
        <dgm:presLayoutVars>
          <dgm:bulletEnabled val="1"/>
        </dgm:presLayoutVars>
      </dgm:prSet>
      <dgm:spPr/>
    </dgm:pt>
  </dgm:ptLst>
  <dgm:cxnLst>
    <dgm:cxn modelId="{7C2A3419-5B7B-4E4E-8A10-32E346DD772A}" type="presOf" srcId="{47A0B7A8-B776-9442-B27C-221E48847EA2}" destId="{B35B10FC-B7C2-DC49-BF2C-4E9CA3270492}" srcOrd="0" destOrd="1" presId="urn:microsoft.com/office/officeart/2005/8/layout/vList2"/>
    <dgm:cxn modelId="{AA6B2024-43B6-B04E-ACC3-42815FADC279}" type="presOf" srcId="{3FAA2170-789A-0C4E-89DA-3A5CEA79D99E}" destId="{FB8202FC-F406-544B-8F35-150C2777D49A}" srcOrd="0" destOrd="0" presId="urn:microsoft.com/office/officeart/2005/8/layout/vList2"/>
    <dgm:cxn modelId="{602A3C3F-BECD-324F-906A-6D57AA8C6E05}" srcId="{179C322A-FDD8-7745-AD92-919D42B79E58}" destId="{5909CA5C-ED46-ED41-A75D-23F9AA199031}" srcOrd="1" destOrd="0" parTransId="{90251393-DDE2-1647-AF1E-772B6BB981AF}" sibTransId="{DD1EE0BA-A7EC-2D43-9992-D0E0B33B7F6E}"/>
    <dgm:cxn modelId="{0D43B25D-78BC-144A-8A3C-2F4BC0A63406}" type="presOf" srcId="{179C322A-FDD8-7745-AD92-919D42B79E58}" destId="{97227922-5B2B-4B4D-85DE-5084C6AA280A}" srcOrd="0" destOrd="0" presId="urn:microsoft.com/office/officeart/2005/8/layout/vList2"/>
    <dgm:cxn modelId="{3AD89863-0B4D-CE49-BD8F-2713013DDBDF}" srcId="{5909CA5C-ED46-ED41-A75D-23F9AA199031}" destId="{3FAA2170-789A-0C4E-89DA-3A5CEA79D99E}" srcOrd="0" destOrd="0" parTransId="{787EB136-08D5-4749-9B37-03F690603A89}" sibTransId="{57A08A9A-E6F9-B34B-9636-F7C4E2CE9C06}"/>
    <dgm:cxn modelId="{92CA839B-7210-B447-8D57-E5B3A61DEE22}" srcId="{15EF019E-A5CE-9445-9E22-22FB9DC7489A}" destId="{07B155D1-1F7B-D14B-847A-2E0EDC562C8E}" srcOrd="0" destOrd="0" parTransId="{EC15822F-576F-E44F-8B6A-764008B90A1E}" sibTransId="{995873AE-3914-5146-A114-6D15A15F8CE3}"/>
    <dgm:cxn modelId="{116AADB2-16D1-2A43-B872-FDB87A8672F5}" type="presOf" srcId="{5909CA5C-ED46-ED41-A75D-23F9AA199031}" destId="{117ADAED-8898-0D4F-AFD6-873CB7C891A7}" srcOrd="0" destOrd="0" presId="urn:microsoft.com/office/officeart/2005/8/layout/vList2"/>
    <dgm:cxn modelId="{9555BFBB-1473-794F-99BA-C1B2024E90D5}" srcId="{179C322A-FDD8-7745-AD92-919D42B79E58}" destId="{15EF019E-A5CE-9445-9E22-22FB9DC7489A}" srcOrd="0" destOrd="0" parTransId="{59AEB29E-E62E-4E40-BCAC-0046F6245F79}" sibTransId="{E5DC14A1-7BC0-794D-8EF9-BE4AF6DF318F}"/>
    <dgm:cxn modelId="{6FF12ACD-D3DD-9D4E-AFF8-69ADC947E412}" type="presOf" srcId="{15EF019E-A5CE-9445-9E22-22FB9DC7489A}" destId="{55E3E2D5-B770-FC42-82EC-E3EC7DC646CB}" srcOrd="0" destOrd="0" presId="urn:microsoft.com/office/officeart/2005/8/layout/vList2"/>
    <dgm:cxn modelId="{A17638D4-3EB8-DF42-9E8B-140C48FBC45D}" srcId="{15EF019E-A5CE-9445-9E22-22FB9DC7489A}" destId="{47A0B7A8-B776-9442-B27C-221E48847EA2}" srcOrd="1" destOrd="0" parTransId="{99A5FDA6-1201-5244-8141-3A12B55B0041}" sibTransId="{8FE64FA8-F656-4440-8405-591F562BAC7E}"/>
    <dgm:cxn modelId="{87093EF7-75F3-8F43-8CE0-EA29B6F23AC3}" type="presOf" srcId="{07B155D1-1F7B-D14B-847A-2E0EDC562C8E}" destId="{B35B10FC-B7C2-DC49-BF2C-4E9CA3270492}" srcOrd="0" destOrd="0" presId="urn:microsoft.com/office/officeart/2005/8/layout/vList2"/>
    <dgm:cxn modelId="{5547E3D9-E24D-ED48-B69A-A94928024457}" type="presParOf" srcId="{97227922-5B2B-4B4D-85DE-5084C6AA280A}" destId="{55E3E2D5-B770-FC42-82EC-E3EC7DC646CB}" srcOrd="0" destOrd="0" presId="urn:microsoft.com/office/officeart/2005/8/layout/vList2"/>
    <dgm:cxn modelId="{75F94B56-9B8E-2140-BF42-3082CE27145C}" type="presParOf" srcId="{97227922-5B2B-4B4D-85DE-5084C6AA280A}" destId="{B35B10FC-B7C2-DC49-BF2C-4E9CA3270492}" srcOrd="1" destOrd="0" presId="urn:microsoft.com/office/officeart/2005/8/layout/vList2"/>
    <dgm:cxn modelId="{899F26BB-0D3F-534D-9EFA-DD06640EA145}" type="presParOf" srcId="{97227922-5B2B-4B4D-85DE-5084C6AA280A}" destId="{117ADAED-8898-0D4F-AFD6-873CB7C891A7}" srcOrd="2" destOrd="0" presId="urn:microsoft.com/office/officeart/2005/8/layout/vList2"/>
    <dgm:cxn modelId="{E3D51C2E-1B3C-6D4F-A2E0-E30FF6DCFFFA}" type="presParOf" srcId="{97227922-5B2B-4B4D-85DE-5084C6AA280A}" destId="{FB8202FC-F406-544B-8F35-150C2777D49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E4603-208D-F044-A4E7-C35B60F1373E}">
      <dsp:nvSpPr>
        <dsp:cNvPr id="0" name=""/>
        <dsp:cNvSpPr/>
      </dsp:nvSpPr>
      <dsp:spPr>
        <a:xfrm>
          <a:off x="0" y="2548070"/>
          <a:ext cx="4504436" cy="8363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0" y="2548070"/>
        <a:ext cx="4504436" cy="451620"/>
      </dsp:txXfrm>
    </dsp:sp>
    <dsp:sp modelId="{A4DA032C-2C5C-E842-95C6-FC9422CAFFD2}">
      <dsp:nvSpPr>
        <dsp:cNvPr id="0" name=""/>
        <dsp:cNvSpPr/>
      </dsp:nvSpPr>
      <dsp:spPr>
        <a:xfrm>
          <a:off x="0"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Keep</a:t>
          </a:r>
        </a:p>
      </dsp:txBody>
      <dsp:txXfrm>
        <a:off x="0" y="3000288"/>
        <a:ext cx="1126108" cy="384713"/>
      </dsp:txXfrm>
    </dsp:sp>
    <dsp:sp modelId="{26019187-863E-B245-BBDB-C324F204DA79}">
      <dsp:nvSpPr>
        <dsp:cNvPr id="0" name=""/>
        <dsp:cNvSpPr/>
      </dsp:nvSpPr>
      <dsp:spPr>
        <a:xfrm>
          <a:off x="1114386"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Remove</a:t>
          </a:r>
          <a:endParaRPr lang="en-US" sz="2400" b="1" kern="1200" dirty="0">
            <a:latin typeface="Cordia New" panose="020B0304020202020204" pitchFamily="34" charset="-34"/>
            <a:cs typeface="Cordia New" panose="020B0304020202020204" pitchFamily="34" charset="-34"/>
          </a:endParaRPr>
        </a:p>
      </dsp:txBody>
      <dsp:txXfrm>
        <a:off x="1114386" y="3000288"/>
        <a:ext cx="1126108" cy="384713"/>
      </dsp:txXfrm>
    </dsp:sp>
    <dsp:sp modelId="{4D70DF2B-EACD-7946-9994-7B84533828D1}">
      <dsp:nvSpPr>
        <dsp:cNvPr id="0" name=""/>
        <dsp:cNvSpPr/>
      </dsp:nvSpPr>
      <dsp:spPr>
        <a:xfrm>
          <a:off x="2252218"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Add</a:t>
          </a:r>
        </a:p>
      </dsp:txBody>
      <dsp:txXfrm>
        <a:off x="2252218" y="3000288"/>
        <a:ext cx="1126108" cy="384713"/>
      </dsp:txXfrm>
    </dsp:sp>
    <dsp:sp modelId="{52111371-8E81-B440-8B61-B44633143895}">
      <dsp:nvSpPr>
        <dsp:cNvPr id="0" name=""/>
        <dsp:cNvSpPr/>
      </dsp:nvSpPr>
      <dsp:spPr>
        <a:xfrm>
          <a:off x="3378327" y="3000288"/>
          <a:ext cx="1126108" cy="3847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Don’t Add</a:t>
          </a:r>
        </a:p>
      </dsp:txBody>
      <dsp:txXfrm>
        <a:off x="3378327" y="3000288"/>
        <a:ext cx="1126108" cy="384713"/>
      </dsp:txXfrm>
    </dsp:sp>
    <dsp:sp modelId="{E38CC423-BA32-A94B-A9D6-0FB258688597}">
      <dsp:nvSpPr>
        <dsp:cNvPr id="0" name=""/>
        <dsp:cNvSpPr/>
      </dsp:nvSpPr>
      <dsp:spPr>
        <a:xfrm rot="10800000">
          <a:off x="0" y="1283145"/>
          <a:ext cx="4504436" cy="128628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0" y="1283145"/>
        <a:ext cx="4504436" cy="451484"/>
      </dsp:txXfrm>
    </dsp:sp>
    <dsp:sp modelId="{97121676-ED0B-3F45-B67F-CE924BF0D6D6}">
      <dsp:nvSpPr>
        <dsp:cNvPr id="0" name=""/>
        <dsp:cNvSpPr/>
      </dsp:nvSpPr>
      <dsp:spPr>
        <a:xfrm>
          <a:off x="0" y="1725818"/>
          <a:ext cx="2252217"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Media Usage</a:t>
          </a:r>
        </a:p>
      </dsp:txBody>
      <dsp:txXfrm>
        <a:off x="0" y="1725818"/>
        <a:ext cx="2252217" cy="384597"/>
      </dsp:txXfrm>
    </dsp:sp>
    <dsp:sp modelId="{20399E99-F11A-0C4E-8D2B-0B29B3A16827}">
      <dsp:nvSpPr>
        <dsp:cNvPr id="0" name=""/>
        <dsp:cNvSpPr/>
      </dsp:nvSpPr>
      <dsp:spPr>
        <a:xfrm>
          <a:off x="2252218" y="1725818"/>
          <a:ext cx="2252217"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Media  Viewed</a:t>
          </a:r>
        </a:p>
      </dsp:txBody>
      <dsp:txXfrm>
        <a:off x="2252218" y="1725818"/>
        <a:ext cx="2252217" cy="384597"/>
      </dsp:txXfrm>
    </dsp:sp>
    <dsp:sp modelId="{A80F3178-636A-914C-B892-5C6CB86061BC}">
      <dsp:nvSpPr>
        <dsp:cNvPr id="0" name=""/>
        <dsp:cNvSpPr/>
      </dsp:nvSpPr>
      <dsp:spPr>
        <a:xfrm rot="10800000">
          <a:off x="0" y="0"/>
          <a:ext cx="4504436" cy="128628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10800000">
        <a:off x="0" y="0"/>
        <a:ext cx="4504436" cy="451484"/>
      </dsp:txXfrm>
    </dsp:sp>
    <dsp:sp modelId="{8A6667A1-3645-4447-8E3B-DA74B437D19E}">
      <dsp:nvSpPr>
        <dsp:cNvPr id="0" name=""/>
        <dsp:cNvSpPr/>
      </dsp:nvSpPr>
      <dsp:spPr>
        <a:xfrm>
          <a:off x="0" y="449071"/>
          <a:ext cx="1500012"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Organize</a:t>
          </a:r>
        </a:p>
      </dsp:txBody>
      <dsp:txXfrm>
        <a:off x="0" y="449071"/>
        <a:ext cx="1500012" cy="384597"/>
      </dsp:txXfrm>
    </dsp:sp>
    <dsp:sp modelId="{389D9848-3FD6-9348-98BC-1BFDA857F66B}">
      <dsp:nvSpPr>
        <dsp:cNvPr id="0" name=""/>
        <dsp:cNvSpPr/>
      </dsp:nvSpPr>
      <dsp:spPr>
        <a:xfrm>
          <a:off x="1490511" y="449071"/>
          <a:ext cx="1500012"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Aggregate</a:t>
          </a:r>
          <a:endParaRPr lang="en-US" sz="2200" b="1" kern="1200" dirty="0">
            <a:latin typeface="Cordia New" panose="020B0304020202020204" pitchFamily="34" charset="-34"/>
            <a:cs typeface="Cordia New" panose="020B0304020202020204" pitchFamily="34" charset="-34"/>
          </a:endParaRPr>
        </a:p>
      </dsp:txBody>
      <dsp:txXfrm>
        <a:off x="1490511" y="449071"/>
        <a:ext cx="1500012" cy="384597"/>
      </dsp:txXfrm>
    </dsp:sp>
    <dsp:sp modelId="{E9D2A30C-C5B7-F540-AA0F-7838B9C4EA81}">
      <dsp:nvSpPr>
        <dsp:cNvPr id="0" name=""/>
        <dsp:cNvSpPr/>
      </dsp:nvSpPr>
      <dsp:spPr>
        <a:xfrm>
          <a:off x="3002224" y="452082"/>
          <a:ext cx="1500012" cy="38459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ordia New" panose="020B0304020202020204" pitchFamily="34" charset="-34"/>
              <a:cs typeface="Cordia New" panose="020B0304020202020204" pitchFamily="34" charset="-34"/>
            </a:rPr>
            <a:t>Fill missing data</a:t>
          </a:r>
        </a:p>
      </dsp:txBody>
      <dsp:txXfrm>
        <a:off x="3002224" y="452082"/>
        <a:ext cx="1500012" cy="3845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031AD-4765-4C4A-AB6F-DBA55D2F7BC1}">
      <dsp:nvSpPr>
        <dsp:cNvPr id="0" name=""/>
        <dsp:cNvSpPr/>
      </dsp:nvSpPr>
      <dsp:spPr>
        <a:xfrm>
          <a:off x="104075" y="114221"/>
          <a:ext cx="3055068" cy="597108"/>
        </a:xfrm>
        <a:prstGeom prst="roundRect">
          <a:avLst>
            <a:gd name="adj" fmla="val 10000"/>
          </a:avLst>
        </a:prstGeom>
        <a:gradFill flip="none" rotWithShape="1">
          <a:gsLst>
            <a:gs pos="0">
              <a:srgbClr val="121E46"/>
            </a:gs>
            <a:gs pos="100000">
              <a:schemeClr val="tx1">
                <a:lumMod val="85000"/>
                <a:lumOff val="15000"/>
              </a:schemeClr>
            </a:gs>
          </a:gsLst>
          <a:lin ang="16200000" scaled="1"/>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ordia New" panose="020B0304020202020204" pitchFamily="34" charset="-34"/>
              <a:cs typeface="Cordia New" panose="020B0304020202020204" pitchFamily="34" charset="-34"/>
            </a:rPr>
            <a:t>Flight Data </a:t>
          </a:r>
        </a:p>
      </dsp:txBody>
      <dsp:txXfrm>
        <a:off x="121564" y="131710"/>
        <a:ext cx="3020090" cy="562130"/>
      </dsp:txXfrm>
    </dsp:sp>
    <dsp:sp modelId="{ADE80EE4-DDCD-504F-8E10-A8365C6E1498}">
      <dsp:nvSpPr>
        <dsp:cNvPr id="0" name=""/>
        <dsp:cNvSpPr/>
      </dsp:nvSpPr>
      <dsp:spPr>
        <a:xfrm>
          <a:off x="4039388" y="132553"/>
          <a:ext cx="4425572" cy="570731"/>
        </a:xfrm>
        <a:prstGeom prst="roundRect">
          <a:avLst>
            <a:gd name="adj" fmla="val 10000"/>
          </a:avLst>
        </a:prstGeom>
        <a:gradFill flip="none" rotWithShape="1">
          <a:gsLst>
            <a:gs pos="0">
              <a:srgbClr val="121E46"/>
            </a:gs>
            <a:gs pos="100000">
              <a:schemeClr val="tx1">
                <a:lumMod val="85000"/>
                <a:lumOff val="15000"/>
              </a:schemeClr>
            </a:gs>
          </a:gsLst>
          <a:lin ang="16200000" scaled="1"/>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ordia New" panose="020B0304020202020204" pitchFamily="34" charset="-34"/>
              <a:cs typeface="Cordia New" panose="020B0304020202020204" pitchFamily="34" charset="-34"/>
            </a:rPr>
            <a:t>Media Data</a:t>
          </a:r>
        </a:p>
      </dsp:txBody>
      <dsp:txXfrm>
        <a:off x="4056104" y="149269"/>
        <a:ext cx="4392140" cy="537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3E2D5-B770-FC42-82EC-E3EC7DC646CB}">
      <dsp:nvSpPr>
        <dsp:cNvPr id="0" name=""/>
        <dsp:cNvSpPr/>
      </dsp:nvSpPr>
      <dsp:spPr>
        <a:xfrm>
          <a:off x="0" y="355408"/>
          <a:ext cx="4937760" cy="631800"/>
        </a:xfrm>
        <a:prstGeom prst="roundRect">
          <a:avLst/>
        </a:prstGeom>
        <a:gradFill rotWithShape="0">
          <a:gsLst>
            <a:gs pos="0">
              <a:srgbClr val="121E46"/>
            </a:gs>
            <a:gs pos="100000">
              <a:schemeClr val="tx1">
                <a:lumMod val="85000"/>
                <a:lumOff val="1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Proportion Viewed</a:t>
          </a:r>
        </a:p>
      </dsp:txBody>
      <dsp:txXfrm>
        <a:off x="30842" y="386250"/>
        <a:ext cx="4876076" cy="570116"/>
      </dsp:txXfrm>
    </dsp:sp>
    <dsp:sp modelId="{B35B10FC-B7C2-DC49-BF2C-4E9CA3270492}">
      <dsp:nvSpPr>
        <dsp:cNvPr id="0" name=""/>
        <dsp:cNvSpPr/>
      </dsp:nvSpPr>
      <dsp:spPr>
        <a:xfrm>
          <a:off x="0" y="3196378"/>
          <a:ext cx="4937760" cy="92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74" tIns="34290" rIns="192024" bIns="34290" numCol="1" spcCol="1270" anchor="t" anchorCtr="0">
          <a:noAutofit/>
        </a:bodyPr>
        <a:lstStyle/>
        <a:p>
          <a:pPr marL="228600" lvl="1" indent="-228600" algn="l" defTabSz="933450">
            <a:lnSpc>
              <a:spcPct val="90000"/>
            </a:lnSpc>
            <a:spcBef>
              <a:spcPct val="0"/>
            </a:spcBef>
            <a:spcAft>
              <a:spcPct val="20000"/>
            </a:spcAft>
            <a:buNone/>
          </a:pPr>
          <a14:m xmlns:a14="http://schemas.microsoft.com/office/drawing/2010/main">
            <m:oMath xmlns:m="http://schemas.openxmlformats.org/officeDocument/2006/math">
              <m:r>
                <a:rPr lang="en-US" sz="2100" b="0" i="1" kern="1200" smtClean="0">
                  <a:solidFill>
                    <a:schemeClr val="bg1"/>
                  </a:solidFill>
                  <a:latin typeface="Cambria Math" panose="02040503050406030204" pitchFamily="18" charset="0"/>
                </a:rPr>
                <m:t>𝑝𝑟𝑜𝑝</m:t>
              </m:r>
              <m:r>
                <a:rPr lang="en-US" sz="2100" b="0" i="1" kern="1200" smtClean="0">
                  <a:solidFill>
                    <a:schemeClr val="bg1"/>
                  </a:solidFill>
                  <a:latin typeface="Cambria Math" panose="02040503050406030204" pitchFamily="18" charset="0"/>
                </a:rPr>
                <m:t>_</m:t>
              </m:r>
              <m:r>
                <a:rPr lang="en-US" sz="2100" b="0" i="1" kern="1200" smtClean="0">
                  <a:solidFill>
                    <a:schemeClr val="bg1"/>
                  </a:solidFill>
                  <a:latin typeface="Cambria Math" panose="02040503050406030204" pitchFamily="18" charset="0"/>
                </a:rPr>
                <m:t>𝑢𝑠𝑎𝑔𝑒</m:t>
              </m:r>
              <m:d>
                <m:dPr>
                  <m:begChr m:val="["/>
                  <m:endChr m:val="]"/>
                  <m:ctrlPr>
                    <a:rPr lang="en-US" sz="2100" b="0" i="1" kern="1200" smtClean="0">
                      <a:solidFill>
                        <a:schemeClr val="bg1"/>
                      </a:solidFill>
                      <a:latin typeface="Cambria Math" panose="02040503050406030204" pitchFamily="18" charset="0"/>
                    </a:rPr>
                  </m:ctrlPr>
                </m:dPr>
                <m:e>
                  <m:r>
                    <a:rPr lang="en-US" sz="2100" b="0" i="1" kern="1200" smtClean="0">
                      <a:solidFill>
                        <a:schemeClr val="bg1"/>
                      </a:solidFill>
                      <a:latin typeface="Cambria Math" panose="02040503050406030204" pitchFamily="18" charset="0"/>
                    </a:rPr>
                    <m:t>𝑖</m:t>
                  </m:r>
                </m:e>
              </m:d>
            </m:oMath>
          </a14:m>
          <a:r>
            <a:rPr lang="en-US" sz="2100" kern="1200" dirty="0">
              <a:solidFill>
                <a:schemeClr val="bg1"/>
              </a:solidFill>
            </a:rPr>
            <a:t> = </a:t>
          </a:r>
          <a14:m xmlns:a14="http://schemas.microsoft.com/office/drawing/2010/main">
            <m:oMath xmlns:m="http://schemas.openxmlformats.org/officeDocument/2006/math">
              <m:f>
                <m:fPr>
                  <m:ctrlPr>
                    <a:rPr lang="en-US" sz="2100" i="1" kern="1200" dirty="0" smtClean="0">
                      <a:solidFill>
                        <a:schemeClr val="bg1"/>
                      </a:solidFill>
                      <a:latin typeface="Cambria Math" panose="02040503050406030204" pitchFamily="18" charset="0"/>
                    </a:rPr>
                  </m:ctrlPr>
                </m:fPr>
                <m:num>
                  <m:r>
                    <a:rPr lang="en-US" sz="2100" b="0" i="1" kern="1200" dirty="0" smtClean="0">
                      <a:solidFill>
                        <a:schemeClr val="bg1"/>
                      </a:solidFill>
                      <a:latin typeface="Cambria Math" panose="02040503050406030204" pitchFamily="18" charset="0"/>
                    </a:rPr>
                    <m:t>𝑝𝑙𝑎𝑦</m:t>
                  </m:r>
                  <m:r>
                    <a:rPr lang="en-US" sz="2100" b="0" i="1" kern="1200" dirty="0" smtClean="0">
                      <a:solidFill>
                        <a:schemeClr val="bg1"/>
                      </a:solidFill>
                      <a:latin typeface="Cambria Math" panose="02040503050406030204" pitchFamily="18" charset="0"/>
                    </a:rPr>
                    <m:t> </m:t>
                  </m:r>
                  <m:r>
                    <a:rPr lang="en-US" sz="2100" b="0" i="1" kern="1200" dirty="0" smtClean="0">
                      <a:solidFill>
                        <a:schemeClr val="bg1"/>
                      </a:solidFill>
                      <a:latin typeface="Cambria Math" panose="02040503050406030204" pitchFamily="18" charset="0"/>
                    </a:rPr>
                    <m:t>𝑑𝑢𝑟𝑎𝑡𝑖𝑜𝑛</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num>
                <m:den>
                  <m:r>
                    <a:rPr lang="en-US" sz="2100" b="0" i="1" kern="1200" dirty="0" smtClean="0">
                      <a:solidFill>
                        <a:schemeClr val="bg1"/>
                      </a:solidFill>
                      <a:latin typeface="Cambria Math" panose="02040503050406030204" pitchFamily="18" charset="0"/>
                    </a:rPr>
                    <m:t>𝑓𝑢𝑙𝑙</m:t>
                  </m:r>
                  <m:r>
                    <a:rPr lang="en-US" sz="2100" b="0" i="1" kern="1200" dirty="0" smtClean="0">
                      <a:solidFill>
                        <a:schemeClr val="bg1"/>
                      </a:solidFill>
                      <a:latin typeface="Cambria Math" panose="02040503050406030204" pitchFamily="18" charset="0"/>
                    </a:rPr>
                    <m:t> </m:t>
                  </m:r>
                  <m:r>
                    <a:rPr lang="en-US" sz="2100" b="0" i="1" kern="1200" dirty="0" smtClean="0">
                      <a:solidFill>
                        <a:schemeClr val="bg1"/>
                      </a:solidFill>
                      <a:latin typeface="Cambria Math" panose="02040503050406030204" pitchFamily="18" charset="0"/>
                    </a:rPr>
                    <m:t>𝑚𝑒𝑑𝑖𝑎</m:t>
                  </m:r>
                  <m:r>
                    <a:rPr lang="en-US" sz="2100" b="0" i="1" kern="1200" dirty="0" smtClean="0">
                      <a:solidFill>
                        <a:schemeClr val="bg1"/>
                      </a:solidFill>
                      <a:latin typeface="Cambria Math" panose="02040503050406030204" pitchFamily="18" charset="0"/>
                    </a:rPr>
                    <m:t> </m:t>
                  </m:r>
                  <m:r>
                    <a:rPr lang="en-US" sz="2100" b="0" i="1" kern="1200" dirty="0" smtClean="0">
                      <a:solidFill>
                        <a:schemeClr val="bg1"/>
                      </a:solidFill>
                      <a:latin typeface="Cambria Math" panose="02040503050406030204" pitchFamily="18" charset="0"/>
                    </a:rPr>
                    <m:t>𝑑𝑢𝑟𝑎𝑡𝑖𝑜𝑛</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den>
              </m:f>
            </m:oMath>
          </a14:m>
          <a:endParaRPr lang="en-US" sz="2100" kern="1200" dirty="0">
            <a:solidFill>
              <a:schemeClr val="bg1"/>
            </a:solidFill>
          </a:endParaRPr>
        </a:p>
        <a:p>
          <a:pPr marL="228600" lvl="1" indent="-228600" algn="l" defTabSz="933450">
            <a:lnSpc>
              <a:spcPct val="90000"/>
            </a:lnSpc>
            <a:spcBef>
              <a:spcPct val="0"/>
            </a:spcBef>
            <a:spcAft>
              <a:spcPct val="20000"/>
            </a:spcAft>
            <a:buChar char="•"/>
          </a:pPr>
          <a:endParaRPr lang="en-US" sz="2100" kern="1200" dirty="0">
            <a:solidFill>
              <a:schemeClr val="bg1"/>
            </a:solidFill>
          </a:endParaRPr>
        </a:p>
      </dsp:txBody>
      <dsp:txXfrm>
        <a:off x="0" y="3196378"/>
        <a:ext cx="4937760" cy="922184"/>
      </dsp:txXfrm>
    </dsp:sp>
    <dsp:sp modelId="{117ADAED-8898-0D4F-AFD6-873CB7C891A7}">
      <dsp:nvSpPr>
        <dsp:cNvPr id="0" name=""/>
        <dsp:cNvSpPr/>
      </dsp:nvSpPr>
      <dsp:spPr>
        <a:xfrm>
          <a:off x="0" y="2395401"/>
          <a:ext cx="4937760" cy="631800"/>
        </a:xfrm>
        <a:prstGeom prst="roundRect">
          <a:avLst/>
        </a:prstGeom>
        <a:gradFill rotWithShape="0">
          <a:gsLst>
            <a:gs pos="0">
              <a:srgbClr val="121E46"/>
            </a:gs>
            <a:gs pos="100000">
              <a:schemeClr val="tx1">
                <a:lumMod val="85000"/>
                <a:lumOff val="1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Proportion Used</a:t>
          </a:r>
        </a:p>
      </dsp:txBody>
      <dsp:txXfrm>
        <a:off x="30842" y="2426243"/>
        <a:ext cx="4876076" cy="570116"/>
      </dsp:txXfrm>
    </dsp:sp>
    <dsp:sp modelId="{FB8202FC-F406-544B-8F35-150C2777D49A}">
      <dsp:nvSpPr>
        <dsp:cNvPr id="0" name=""/>
        <dsp:cNvSpPr/>
      </dsp:nvSpPr>
      <dsp:spPr>
        <a:xfrm>
          <a:off x="0" y="1218507"/>
          <a:ext cx="4937760" cy="810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74" tIns="34290" rIns="192024" bIns="34290" numCol="1" spcCol="1270" anchor="t" anchorCtr="0">
          <a:noAutofit/>
        </a:bodyPr>
        <a:lstStyle/>
        <a:p>
          <a:pPr marL="228600" lvl="1" indent="-228600" algn="l" defTabSz="933450">
            <a:lnSpc>
              <a:spcPct val="90000"/>
            </a:lnSpc>
            <a:spcBef>
              <a:spcPct val="0"/>
            </a:spcBef>
            <a:spcAft>
              <a:spcPct val="20000"/>
            </a:spcAft>
            <a:buNone/>
          </a:pPr>
          <a14:m xmlns:a14="http://schemas.microsoft.com/office/drawing/2010/main">
            <m:oMath xmlns:m="http://schemas.openxmlformats.org/officeDocument/2006/math">
              <m:r>
                <a:rPr lang="en-US" sz="2100" b="0" i="1" kern="1200" smtClean="0">
                  <a:solidFill>
                    <a:schemeClr val="bg1"/>
                  </a:solidFill>
                  <a:latin typeface="Cambria Math" panose="02040503050406030204" pitchFamily="18" charset="0"/>
                </a:rPr>
                <m:t>𝑝𝑟𝑜𝑝</m:t>
              </m:r>
              <m:r>
                <a:rPr lang="en-US" sz="2100" b="0" i="1" kern="1200" smtClean="0">
                  <a:solidFill>
                    <a:schemeClr val="bg1"/>
                  </a:solidFill>
                  <a:latin typeface="Cambria Math" panose="02040503050406030204" pitchFamily="18" charset="0"/>
                </a:rPr>
                <m:t>_</m:t>
              </m:r>
              <m:r>
                <a:rPr lang="en-US" sz="2100" b="0" i="1" kern="1200" smtClean="0">
                  <a:solidFill>
                    <a:schemeClr val="bg1"/>
                  </a:solidFill>
                  <a:latin typeface="Cambria Math" panose="02040503050406030204" pitchFamily="18" charset="0"/>
                </a:rPr>
                <m:t>𝑣𝑖𝑒𝑤</m:t>
              </m:r>
              <m:r>
                <a:rPr lang="en-US" sz="2100" b="0" i="1" kern="1200" smtClean="0">
                  <a:solidFill>
                    <a:schemeClr val="bg1"/>
                  </a:solidFill>
                  <a:latin typeface="Cambria Math" panose="02040503050406030204" pitchFamily="18" charset="0"/>
                </a:rPr>
                <m:t>[</m:t>
              </m:r>
              <m:r>
                <a:rPr lang="en-US" sz="2100" b="0" i="1" kern="1200" smtClean="0">
                  <a:solidFill>
                    <a:schemeClr val="bg1"/>
                  </a:solidFill>
                  <a:latin typeface="Cambria Math" panose="02040503050406030204" pitchFamily="18" charset="0"/>
                </a:rPr>
                <m:t>𝑖</m:t>
              </m:r>
              <m:r>
                <a:rPr lang="en-US" sz="2100" b="0" i="1" kern="1200" smtClean="0">
                  <a:solidFill>
                    <a:schemeClr val="bg1"/>
                  </a:solidFill>
                  <a:latin typeface="Cambria Math" panose="02040503050406030204" pitchFamily="18" charset="0"/>
                </a:rPr>
                <m:t>]</m:t>
              </m:r>
            </m:oMath>
          </a14:m>
          <a:r>
            <a:rPr lang="en-US" sz="2100" kern="1200" dirty="0">
              <a:solidFill>
                <a:schemeClr val="bg1"/>
              </a:solidFill>
            </a:rPr>
            <a:t>=</a:t>
          </a:r>
          <a14:m xmlns:a14="http://schemas.microsoft.com/office/drawing/2010/main">
            <m:oMath xmlns:m="http://schemas.openxmlformats.org/officeDocument/2006/math">
              <m:f>
                <m:fPr>
                  <m:ctrlPr>
                    <a:rPr lang="en-US" sz="2100" i="1" kern="1200" dirty="0" smtClean="0">
                      <a:solidFill>
                        <a:schemeClr val="bg1"/>
                      </a:solidFill>
                      <a:latin typeface="Cambria Math" panose="02040503050406030204" pitchFamily="18" charset="0"/>
                    </a:rPr>
                  </m:ctrlPr>
                </m:fPr>
                <m:num>
                  <m:r>
                    <a:rPr lang="en-US" sz="2100" b="0" i="1" kern="1200" dirty="0" smtClean="0">
                      <a:solidFill>
                        <a:schemeClr val="bg1"/>
                      </a:solidFill>
                      <a:latin typeface="Cambria Math" panose="02040503050406030204" pitchFamily="18" charset="0"/>
                    </a:rPr>
                    <m:t>𝑣𝑖𝑒𝑤𝑠</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d>
                    <m:dPr>
                      <m:begChr m:val="{"/>
                      <m:endChr m:val=""/>
                      <m:ctrlPr>
                        <a:rPr lang="en-US" sz="2100" b="0" i="1" kern="1200" dirty="0" smtClean="0">
                          <a:solidFill>
                            <a:schemeClr val="bg1"/>
                          </a:solidFill>
                          <a:latin typeface="Cambria Math" panose="02040503050406030204" pitchFamily="18" charset="0"/>
                          <a:ea typeface="Cambria Math" panose="02040503050406030204" pitchFamily="18" charset="0"/>
                        </a:rPr>
                      </m:ctrlPr>
                    </m:dPr>
                    <m:e>
                      <m:eqArr>
                        <m:eqArrPr>
                          <m:ctrlPr>
                            <a:rPr lang="en-US" sz="2100" b="0" i="1" kern="1200" dirty="0" smtClean="0">
                              <a:solidFill>
                                <a:schemeClr val="bg1"/>
                              </a:solidFill>
                              <a:latin typeface="Cambria Math" panose="02040503050406030204" pitchFamily="18" charset="0"/>
                              <a:ea typeface="Cambria Math" panose="02040503050406030204" pitchFamily="18" charset="0"/>
                            </a:rPr>
                          </m:ctrlPr>
                        </m:eqArrPr>
                        <m:e>
                          <m:r>
                            <a:rPr lang="en-US" sz="2100" b="0" i="1" kern="1200" dirty="0" smtClean="0">
                              <a:solidFill>
                                <a:schemeClr val="bg1"/>
                              </a:solidFill>
                              <a:latin typeface="Cambria Math" panose="02040503050406030204" pitchFamily="18" charset="0"/>
                              <a:ea typeface="Cambria Math" panose="02040503050406030204" pitchFamily="18" charset="0"/>
                            </a:rPr>
                            <m:t>1.5 </m:t>
                          </m:r>
                          <m:r>
                            <a:rPr lang="en-US" sz="2100" b="0" i="1" kern="1200" dirty="0" smtClean="0">
                              <a:solidFill>
                                <a:schemeClr val="bg1"/>
                              </a:solidFill>
                              <a:latin typeface="Cambria Math" panose="02040503050406030204" pitchFamily="18" charset="0"/>
                              <a:ea typeface="Cambria Math" panose="02040503050406030204" pitchFamily="18" charset="0"/>
                            </a:rPr>
                            <m:t>𝑖𝑓</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ea typeface="Cambria Math" panose="02040503050406030204" pitchFamily="18" charset="0"/>
                            </a:rPr>
                            <m:t>𝐵𝑢𝑠𝑖𝑛𝑒𝑠𝑠</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ea typeface="Cambria Math" panose="02040503050406030204" pitchFamily="18" charset="0"/>
                            </a:rPr>
                            <m:t>𝑐𝑙𝑎𝑠𝑠</m:t>
                          </m:r>
                        </m:e>
                        <m:e>
                          <m:r>
                            <a:rPr lang="en-US" sz="2100" b="0" i="1" kern="1200" dirty="0" smtClean="0">
                              <a:solidFill>
                                <a:schemeClr val="bg1"/>
                              </a:solidFill>
                              <a:latin typeface="Cambria Math" panose="02040503050406030204" pitchFamily="18" charset="0"/>
                              <a:ea typeface="Cambria Math" panose="02040503050406030204" pitchFamily="18" charset="0"/>
                            </a:rPr>
                            <m:t>1            </m:t>
                          </m:r>
                          <m:r>
                            <a:rPr lang="en-US" sz="2100" b="0" i="1" kern="1200" dirty="0" smtClean="0">
                              <a:solidFill>
                                <a:schemeClr val="bg1"/>
                              </a:solidFill>
                              <a:latin typeface="Cambria Math" panose="02040503050406030204" pitchFamily="18" charset="0"/>
                              <a:ea typeface="Cambria Math" panose="02040503050406030204" pitchFamily="18" charset="0"/>
                            </a:rPr>
                            <m:t>𝑂𝑡h𝑒𝑟𝑤𝑖𝑠𝑒</m:t>
                          </m:r>
                        </m:e>
                      </m:eqArr>
                    </m:e>
                  </m:d>
                </m:num>
                <m:den>
                  <m:r>
                    <a:rPr lang="en-US" sz="2100" b="0" i="1" kern="1200" dirty="0" smtClean="0">
                      <a:solidFill>
                        <a:schemeClr val="bg1"/>
                      </a:solidFill>
                      <a:latin typeface="Cambria Math" panose="02040503050406030204" pitchFamily="18" charset="0"/>
                      <a:ea typeface="Cambria Math" panose="02040503050406030204" pitchFamily="18" charset="0"/>
                    </a:rPr>
                    <m:t>(</m:t>
                  </m:r>
                  <m:r>
                    <a:rPr lang="en-US" sz="2100" b="0" i="1" kern="1200" dirty="0" smtClean="0">
                      <a:solidFill>
                        <a:schemeClr val="bg1"/>
                      </a:solidFill>
                      <a:latin typeface="Cambria Math" panose="02040503050406030204" pitchFamily="18" charset="0"/>
                      <a:ea typeface="Cambria Math" panose="02040503050406030204" pitchFamily="18" charset="0"/>
                    </a:rPr>
                    <m:t>𝑇𝑜𝑡𝑎𝑙</m:t>
                  </m:r>
                  <m:r>
                    <a:rPr lang="en-US" sz="2100" b="0" i="1" kern="1200" dirty="0" smtClean="0">
                      <a:solidFill>
                        <a:schemeClr val="bg1"/>
                      </a:solidFill>
                      <a:latin typeface="Cambria Math" panose="02040503050406030204" pitchFamily="18" charset="0"/>
                      <a:ea typeface="Cambria Math" panose="02040503050406030204" pitchFamily="18" charset="0"/>
                    </a:rPr>
                    <m:t> # </m:t>
                  </m:r>
                  <m:r>
                    <a:rPr lang="en-US" sz="2100" b="0" i="1" kern="1200" dirty="0" smtClean="0">
                      <a:solidFill>
                        <a:schemeClr val="bg1"/>
                      </a:solidFill>
                      <a:latin typeface="Cambria Math" panose="02040503050406030204" pitchFamily="18" charset="0"/>
                      <a:ea typeface="Cambria Math" panose="02040503050406030204" pitchFamily="18" charset="0"/>
                    </a:rPr>
                    <m:t>𝑜𝑓</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ea typeface="Cambria Math" panose="02040503050406030204" pitchFamily="18" charset="0"/>
                    </a:rPr>
                    <m:t>𝑣𝑖𝑒𝑤𝑠</m:t>
                  </m:r>
                  <m:r>
                    <a:rPr lang="en-US" sz="2100" b="0" i="1" kern="1200" dirty="0" smtClean="0">
                      <a:solidFill>
                        <a:schemeClr val="bg1"/>
                      </a:solidFill>
                      <a:latin typeface="Cambria Math" panose="02040503050406030204" pitchFamily="18" charset="0"/>
                      <a:ea typeface="Cambria Math" panose="02040503050406030204" pitchFamily="18" charset="0"/>
                    </a:rPr>
                    <m:t>) ∙</m:t>
                  </m:r>
                  <m:r>
                    <a:rPr lang="en-US" sz="2100" b="0" i="1" kern="1200" dirty="0" smtClean="0">
                      <a:solidFill>
                        <a:schemeClr val="bg1"/>
                      </a:solidFill>
                      <a:latin typeface="Cambria Math" panose="02040503050406030204" pitchFamily="18" charset="0"/>
                    </a:rPr>
                    <m:t>𝑐𝑦𝑐𝑙𝑒</m:t>
                  </m:r>
                  <m:r>
                    <a:rPr lang="en-US" sz="2100" b="0" i="1" kern="1200" dirty="0" smtClean="0">
                      <a:solidFill>
                        <a:schemeClr val="bg1"/>
                      </a:solidFill>
                      <a:latin typeface="Cambria Math" panose="02040503050406030204" pitchFamily="18" charset="0"/>
                    </a:rPr>
                    <m:t>[</m:t>
                  </m:r>
                  <m:r>
                    <a:rPr lang="en-US" sz="2100" b="0" i="1" kern="1200" dirty="0" smtClean="0">
                      <a:solidFill>
                        <a:schemeClr val="bg1"/>
                      </a:solidFill>
                      <a:latin typeface="Cambria Math" panose="02040503050406030204" pitchFamily="18" charset="0"/>
                    </a:rPr>
                    <m:t>𝑖</m:t>
                  </m:r>
                  <m:r>
                    <a:rPr lang="en-US" sz="2100" b="0" i="1" kern="1200" dirty="0" smtClean="0">
                      <a:solidFill>
                        <a:schemeClr val="bg1"/>
                      </a:solidFill>
                      <a:latin typeface="Cambria Math" panose="02040503050406030204" pitchFamily="18" charset="0"/>
                    </a:rPr>
                    <m:t>]</m:t>
                  </m:r>
                </m:den>
              </m:f>
            </m:oMath>
          </a14:m>
          <a:endParaRPr lang="en-US" sz="2100" kern="1200" dirty="0">
            <a:solidFill>
              <a:schemeClr val="bg1"/>
            </a:solidFill>
          </a:endParaRPr>
        </a:p>
      </dsp:txBody>
      <dsp:txXfrm>
        <a:off x="0" y="1218507"/>
        <a:ext cx="4937760" cy="8104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e458e76e4_2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4e458e76e4_2_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4e458e76e4_2_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49223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05787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504637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690416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424109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7479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4068046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79736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335908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12717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28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154125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1105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5473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328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e458e76e4_2_2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4e458e76e4_2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973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090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560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2940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34889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61436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46224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458e76e4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4e458e76e4_2_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4e458e76e4_2_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4157375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rgbClr val="0E1E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61" name="Google Shape;61;p14"/>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
          <p:cNvSpPr txBox="1">
            <a:spLocks noGrp="1"/>
          </p:cNvSpPr>
          <p:nvPr>
            <p:ph type="subTitle" idx="1"/>
          </p:nvPr>
        </p:nvSpPr>
        <p:spPr>
          <a:xfrm>
            <a:off x="1143000" y="2649370"/>
            <a:ext cx="6858000" cy="277994"/>
          </a:xfrm>
          <a:prstGeom prst="rect">
            <a:avLst/>
          </a:prstGeom>
          <a:noFill/>
          <a:ln>
            <a:noFill/>
          </a:ln>
        </p:spPr>
        <p:txBody>
          <a:bodyPr spcFirstLastPara="1" wrap="square" lIns="91425" tIns="45700" rIns="91425" bIns="45700" anchor="ctr" anchorCtr="0"/>
          <a:lstStyle>
            <a:lvl1pPr lvl="0" algn="ctr">
              <a:lnSpc>
                <a:spcPct val="90000"/>
              </a:lnSpc>
              <a:spcBef>
                <a:spcPts val="750"/>
              </a:spcBef>
              <a:spcAft>
                <a:spcPts val="0"/>
              </a:spcAft>
              <a:buClr>
                <a:schemeClr val="lt1"/>
              </a:buClr>
              <a:buSzPts val="1050"/>
              <a:buNone/>
              <a:defRPr sz="1050">
                <a:solidFill>
                  <a:schemeClr val="l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63" name="Google Shape;63;p14"/>
          <p:cNvPicPr preferRelativeResize="0"/>
          <p:nvPr/>
        </p:nvPicPr>
        <p:blipFill rotWithShape="1">
          <a:blip r:embed="rId2">
            <a:alphaModFix/>
          </a:blip>
          <a:srcRect/>
          <a:stretch/>
        </p:blipFill>
        <p:spPr>
          <a:xfrm>
            <a:off x="4057650" y="982632"/>
            <a:ext cx="1028700" cy="374819"/>
          </a:xfrm>
          <a:prstGeom prst="rect">
            <a:avLst/>
          </a:prstGeom>
          <a:noFill/>
          <a:ln>
            <a:noFill/>
          </a:ln>
        </p:spPr>
      </p:pic>
      <p:sp>
        <p:nvSpPr>
          <p:cNvPr id="64" name="Google Shape;64;p14"/>
          <p:cNvSpPr txBox="1">
            <a:spLocks noGrp="1"/>
          </p:cNvSpPr>
          <p:nvPr>
            <p:ph type="body" idx="2"/>
          </p:nvPr>
        </p:nvSpPr>
        <p:spPr>
          <a:xfrm>
            <a:off x="1143000" y="2927365"/>
            <a:ext cx="6858000" cy="233072"/>
          </a:xfrm>
          <a:prstGeom prst="rect">
            <a:avLst/>
          </a:prstGeom>
          <a:noFill/>
          <a:ln>
            <a:noFill/>
          </a:ln>
        </p:spPr>
        <p:txBody>
          <a:bodyPr spcFirstLastPara="1" wrap="square" lIns="91425" tIns="45700" rIns="91425" bIns="45700" anchor="ctr" anchorCtr="0"/>
          <a:lstStyle>
            <a:lvl1pPr marL="457200" lvl="0" indent="-228600" algn="ctr">
              <a:lnSpc>
                <a:spcPct val="90000"/>
              </a:lnSpc>
              <a:spcBef>
                <a:spcPts val="750"/>
              </a:spcBef>
              <a:spcAft>
                <a:spcPts val="0"/>
              </a:spcAft>
              <a:buClr>
                <a:schemeClr val="lt1"/>
              </a:buClr>
              <a:buSzPts val="1050"/>
              <a:buNone/>
              <a:defRPr sz="1050">
                <a:solidFill>
                  <a:schemeClr val="lt1"/>
                </a:solidFill>
              </a:defRPr>
            </a:lvl1pPr>
            <a:lvl2pPr marL="914400" lvl="1" indent="-228600" algn="ctr">
              <a:lnSpc>
                <a:spcPct val="90000"/>
              </a:lnSpc>
              <a:spcBef>
                <a:spcPts val="375"/>
              </a:spcBef>
              <a:spcAft>
                <a:spcPts val="0"/>
              </a:spcAft>
              <a:buClr>
                <a:schemeClr val="lt1"/>
              </a:buClr>
              <a:buSzPts val="1600"/>
              <a:buNone/>
              <a:defRPr>
                <a:solidFill>
                  <a:schemeClr val="lt1"/>
                </a:solidFill>
              </a:defRPr>
            </a:lvl2pPr>
            <a:lvl3pPr marL="1371600" lvl="2" indent="-228600" algn="ctr">
              <a:lnSpc>
                <a:spcPct val="90000"/>
              </a:lnSpc>
              <a:spcBef>
                <a:spcPts val="375"/>
              </a:spcBef>
              <a:spcAft>
                <a:spcPts val="0"/>
              </a:spcAft>
              <a:buClr>
                <a:schemeClr val="lt1"/>
              </a:buClr>
              <a:buSzPts val="1500"/>
              <a:buNone/>
              <a:defRPr>
                <a:solidFill>
                  <a:schemeClr val="lt1"/>
                </a:solidFill>
              </a:defRPr>
            </a:lvl3pPr>
            <a:lvl4pPr marL="1828800" lvl="3" indent="-228600" algn="ctr">
              <a:lnSpc>
                <a:spcPct val="90000"/>
              </a:lnSpc>
              <a:spcBef>
                <a:spcPts val="375"/>
              </a:spcBef>
              <a:spcAft>
                <a:spcPts val="0"/>
              </a:spcAft>
              <a:buClr>
                <a:schemeClr val="lt1"/>
              </a:buClr>
              <a:buSzPts val="1500"/>
              <a:buNone/>
              <a:defRPr>
                <a:solidFill>
                  <a:schemeClr val="lt1"/>
                </a:solidFill>
              </a:defRPr>
            </a:lvl4pPr>
            <a:lvl5pPr marL="2286000" lvl="4" indent="-228600" algn="ctr">
              <a:lnSpc>
                <a:spcPct val="90000"/>
              </a:lnSpc>
              <a:spcBef>
                <a:spcPts val="375"/>
              </a:spcBef>
              <a:spcAft>
                <a:spcPts val="0"/>
              </a:spcAft>
              <a:buClr>
                <a:schemeClr val="lt1"/>
              </a:buClr>
              <a:buSzPts val="1500"/>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65" name="Google Shape;65;p14"/>
          <p:cNvPicPr preferRelativeResize="0"/>
          <p:nvPr/>
        </p:nvPicPr>
        <p:blipFill rotWithShape="1">
          <a:blip r:embed="rId3">
            <a:alphaModFix/>
          </a:blip>
          <a:srcRect/>
          <a:stretch/>
        </p:blipFill>
        <p:spPr>
          <a:xfrm>
            <a:off x="2147613" y="4827175"/>
            <a:ext cx="4848774" cy="14402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 SLIDE - 3">
  <p:cSld name="TRANSITION SLIDE - 3">
    <p:spTree>
      <p:nvGrpSpPr>
        <p:cNvPr id="1" name="Shape 155"/>
        <p:cNvGrpSpPr/>
        <p:nvPr/>
      </p:nvGrpSpPr>
      <p:grpSpPr>
        <a:xfrm>
          <a:off x="0" y="0"/>
          <a:ext cx="0" cy="0"/>
          <a:chOff x="0" y="0"/>
          <a:chExt cx="0" cy="0"/>
        </a:xfrm>
      </p:grpSpPr>
      <p:sp>
        <p:nvSpPr>
          <p:cNvPr id="156" name="Google Shape;156;p27"/>
          <p:cNvSpPr/>
          <p:nvPr/>
        </p:nvSpPr>
        <p:spPr>
          <a:xfrm rot="5400000">
            <a:off x="2000252" y="-2000250"/>
            <a:ext cx="5143501" cy="9144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57" name="Google Shape;157;p2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8" name="Google Shape;158;p27"/>
          <p:cNvSpPr/>
          <p:nvPr/>
        </p:nvSpPr>
        <p:spPr>
          <a:xfrm rot="5400000">
            <a:off x="5003323" y="892835"/>
            <a:ext cx="86264" cy="81950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59" name="Google Shape;159;p27"/>
          <p:cNvPicPr preferRelativeResize="0"/>
          <p:nvPr/>
        </p:nvPicPr>
        <p:blipFill rotWithShape="1">
          <a:blip r:embed="rId3">
            <a:alphaModFix/>
          </a:blip>
          <a:srcRect/>
          <a:stretch/>
        </p:blipFill>
        <p:spPr>
          <a:xfrm>
            <a:off x="115846" y="4917088"/>
            <a:ext cx="722282" cy="115394"/>
          </a:xfrm>
          <a:prstGeom prst="rect">
            <a:avLst/>
          </a:prstGeom>
          <a:noFill/>
          <a:ln>
            <a:noFill/>
          </a:ln>
        </p:spPr>
      </p:pic>
      <p:sp>
        <p:nvSpPr>
          <p:cNvPr id="160" name="Google Shape;160;p27"/>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SITION SLIDE - 6">
  <p:cSld name="TRANSITION SLIDE - 6">
    <p:spTree>
      <p:nvGrpSpPr>
        <p:cNvPr id="1" name="Shape 173"/>
        <p:cNvGrpSpPr/>
        <p:nvPr/>
      </p:nvGrpSpPr>
      <p:grpSpPr>
        <a:xfrm>
          <a:off x="0" y="0"/>
          <a:ext cx="0" cy="0"/>
          <a:chOff x="0" y="0"/>
          <a:chExt cx="0" cy="0"/>
        </a:xfrm>
      </p:grpSpPr>
      <p:sp>
        <p:nvSpPr>
          <p:cNvPr id="174" name="Google Shape;174;p30"/>
          <p:cNvSpPr/>
          <p:nvPr/>
        </p:nvSpPr>
        <p:spPr>
          <a:xfrm rot="5400000">
            <a:off x="2000252" y="-2000250"/>
            <a:ext cx="5143501" cy="9144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75" name="Google Shape;175;p3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Google Shape;176;p30"/>
          <p:cNvSpPr/>
          <p:nvPr/>
        </p:nvSpPr>
        <p:spPr>
          <a:xfrm rot="5400000">
            <a:off x="5003323" y="892835"/>
            <a:ext cx="86264" cy="81950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177" name="Google Shape;177;p30"/>
          <p:cNvPicPr preferRelativeResize="0"/>
          <p:nvPr/>
        </p:nvPicPr>
        <p:blipFill rotWithShape="1">
          <a:blip r:embed="rId3">
            <a:alphaModFix/>
          </a:blip>
          <a:srcRect/>
          <a:stretch/>
        </p:blipFill>
        <p:spPr>
          <a:xfrm>
            <a:off x="115846" y="4917088"/>
            <a:ext cx="722282" cy="115394"/>
          </a:xfrm>
          <a:prstGeom prst="rect">
            <a:avLst/>
          </a:prstGeom>
          <a:noFill/>
          <a:ln>
            <a:noFill/>
          </a:ln>
        </p:spPr>
      </p:pic>
      <p:sp>
        <p:nvSpPr>
          <p:cNvPr id="178" name="Google Shape;178;p30"/>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4533A7-1435-3A44-9FA4-79245B728D5F}"/>
              </a:ext>
            </a:extLst>
          </p:cNvPr>
          <p:cNvSpPr>
            <a:spLocks noGrp="1"/>
          </p:cNvSpPr>
          <p:nvPr>
            <p:ph type="dt" sz="half" idx="10"/>
          </p:nvPr>
        </p:nvSpPr>
        <p:spPr/>
        <p:txBody>
          <a:bodyPr/>
          <a:lstStyle/>
          <a:p>
            <a:fld id="{7AF385A7-8EDC-2246-B2B2-090B01E737D0}" type="datetimeFigureOut">
              <a:rPr lang="en-US" smtClean="0"/>
              <a:t>4/18/24</a:t>
            </a:fld>
            <a:endParaRPr lang="en-US"/>
          </a:p>
        </p:txBody>
      </p:sp>
      <p:sp>
        <p:nvSpPr>
          <p:cNvPr id="3" name="Footer Placeholder 2">
            <a:extLst>
              <a:ext uri="{FF2B5EF4-FFF2-40B4-BE49-F238E27FC236}">
                <a16:creationId xmlns:a16="http://schemas.microsoft.com/office/drawing/2014/main" id="{52F7DC2C-C5F5-2643-866C-1B725D7716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E51415-7D37-3347-8F09-4218C012667D}"/>
              </a:ext>
            </a:extLst>
          </p:cNvPr>
          <p:cNvSpPr>
            <a:spLocks noGrp="1"/>
          </p:cNvSpPr>
          <p:nvPr>
            <p:ph type="sldNum" sz="quarter" idx="12"/>
          </p:nvPr>
        </p:nvSpPr>
        <p:spPr/>
        <p:txBody>
          <a:bodyPr/>
          <a:lstStyle/>
          <a:p>
            <a:fld id="{92478ACE-2CCA-574B-8C59-6F944C5027CC}" type="slidenum">
              <a:rPr lang="en-US" smtClean="0"/>
              <a:t>‹#›</a:t>
            </a:fld>
            <a:endParaRPr lang="en-US"/>
          </a:p>
        </p:txBody>
      </p:sp>
    </p:spTree>
    <p:extLst>
      <p:ext uri="{BB962C8B-B14F-4D97-AF65-F5344CB8AC3E}">
        <p14:creationId xmlns:p14="http://schemas.microsoft.com/office/powerpoint/2010/main" val="361926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 PANASONIC BLUE" type="obj">
  <p:cSld name="OBJECT">
    <p:spTree>
      <p:nvGrpSpPr>
        <p:cNvPr id="1" name="Shape 66"/>
        <p:cNvGrpSpPr/>
        <p:nvPr/>
      </p:nvGrpSpPr>
      <p:grpSpPr>
        <a:xfrm>
          <a:off x="0" y="0"/>
          <a:ext cx="0" cy="0"/>
          <a:chOff x="0" y="0"/>
          <a:chExt cx="0" cy="0"/>
        </a:xfrm>
      </p:grpSpPr>
      <p:sp>
        <p:nvSpPr>
          <p:cNvPr id="67" name="Google Shape;67;p15"/>
          <p:cNvSpPr/>
          <p:nvPr/>
        </p:nvSpPr>
        <p:spPr>
          <a:xfrm rot="5400000">
            <a:off x="5003321" y="891803"/>
            <a:ext cx="86264" cy="8195094"/>
          </a:xfrm>
          <a:prstGeom prst="rect">
            <a:avLst/>
          </a:prstGeom>
          <a:solidFill>
            <a:srgbClr val="0A51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68" name="Google Shape;68;p15"/>
          <p:cNvSpPr/>
          <p:nvPr/>
        </p:nvSpPr>
        <p:spPr>
          <a:xfrm>
            <a:off x="0" y="2"/>
            <a:ext cx="90578" cy="685800"/>
          </a:xfrm>
          <a:prstGeom prst="rect">
            <a:avLst/>
          </a:prstGeom>
          <a:solidFill>
            <a:srgbClr val="0A51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69" name="Google Shape;69;p15"/>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5"/>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15"/>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5"/>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SLIDE - 1">
  <p:cSld name="TRANSITION SLIDE - 1">
    <p:spTree>
      <p:nvGrpSpPr>
        <p:cNvPr id="1" name="Shape 80"/>
        <p:cNvGrpSpPr/>
        <p:nvPr/>
      </p:nvGrpSpPr>
      <p:grpSpPr>
        <a:xfrm>
          <a:off x="0" y="0"/>
          <a:ext cx="0" cy="0"/>
          <a:chOff x="0" y="0"/>
          <a:chExt cx="0" cy="0"/>
        </a:xfrm>
      </p:grpSpPr>
      <p:sp>
        <p:nvSpPr>
          <p:cNvPr id="81" name="Google Shape;81;p17"/>
          <p:cNvSpPr/>
          <p:nvPr/>
        </p:nvSpPr>
        <p:spPr>
          <a:xfrm rot="5400000">
            <a:off x="2000252" y="-2000250"/>
            <a:ext cx="5143501" cy="9144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82" name="Google Shape;82;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3" name="Google Shape;83;p17"/>
          <p:cNvSpPr/>
          <p:nvPr/>
        </p:nvSpPr>
        <p:spPr>
          <a:xfrm rot="5400000">
            <a:off x="5003323" y="892835"/>
            <a:ext cx="86264" cy="81950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84" name="Google Shape;84;p17"/>
          <p:cNvPicPr preferRelativeResize="0"/>
          <p:nvPr/>
        </p:nvPicPr>
        <p:blipFill rotWithShape="1">
          <a:blip r:embed="rId3">
            <a:alphaModFix/>
          </a:blip>
          <a:srcRect/>
          <a:stretch/>
        </p:blipFill>
        <p:spPr>
          <a:xfrm>
            <a:off x="115846" y="4917088"/>
            <a:ext cx="722282" cy="115394"/>
          </a:xfrm>
          <a:prstGeom prst="rect">
            <a:avLst/>
          </a:prstGeom>
          <a:noFill/>
          <a:ln>
            <a:noFill/>
          </a:ln>
        </p:spPr>
      </p:pic>
      <p:sp>
        <p:nvSpPr>
          <p:cNvPr id="85" name="Google Shape;85;p17"/>
          <p:cNvSpPr txBox="1">
            <a:spLocks noGrp="1"/>
          </p:cNvSpPr>
          <p:nvPr>
            <p:ph type="ctrTitle"/>
          </p:nvPr>
        </p:nvSpPr>
        <p:spPr>
          <a:xfrm>
            <a:off x="1143000" y="2176242"/>
            <a:ext cx="6858000" cy="47312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1800"/>
              <a:buFont typeface="Arial"/>
              <a:buNone/>
              <a:defRPr sz="1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 GREEN">
  <p:cSld name="CONTENT SLIDE - GREEN">
    <p:spTree>
      <p:nvGrpSpPr>
        <p:cNvPr id="1" name="Shape 86"/>
        <p:cNvGrpSpPr/>
        <p:nvPr/>
      </p:nvGrpSpPr>
      <p:grpSpPr>
        <a:xfrm>
          <a:off x="0" y="0"/>
          <a:ext cx="0" cy="0"/>
          <a:chOff x="0" y="0"/>
          <a:chExt cx="0" cy="0"/>
        </a:xfrm>
      </p:grpSpPr>
      <p:sp>
        <p:nvSpPr>
          <p:cNvPr id="87" name="Google Shape;87;p18"/>
          <p:cNvSpPr/>
          <p:nvPr/>
        </p:nvSpPr>
        <p:spPr>
          <a:xfrm rot="5400000">
            <a:off x="5003321" y="891803"/>
            <a:ext cx="86264" cy="8195094"/>
          </a:xfrm>
          <a:prstGeom prst="rect">
            <a:avLst/>
          </a:prstGeom>
          <a:solidFill>
            <a:srgbClr val="0F35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88" name="Google Shape;88;p18"/>
          <p:cNvSpPr/>
          <p:nvPr/>
        </p:nvSpPr>
        <p:spPr>
          <a:xfrm>
            <a:off x="0" y="2"/>
            <a:ext cx="90578" cy="685800"/>
          </a:xfrm>
          <a:prstGeom prst="rect">
            <a:avLst/>
          </a:prstGeom>
          <a:solidFill>
            <a:srgbClr val="0F35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89" name="Google Shape;89;p18"/>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8"/>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18"/>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8"/>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18"/>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 LIGHT BLUE">
  <p:cSld name="CONTENT SLIDE - LIGHT BLUE">
    <p:spTree>
      <p:nvGrpSpPr>
        <p:cNvPr id="1" name="Shape 94"/>
        <p:cNvGrpSpPr/>
        <p:nvPr/>
      </p:nvGrpSpPr>
      <p:grpSpPr>
        <a:xfrm>
          <a:off x="0" y="0"/>
          <a:ext cx="0" cy="0"/>
          <a:chOff x="0" y="0"/>
          <a:chExt cx="0" cy="0"/>
        </a:xfrm>
      </p:grpSpPr>
      <p:sp>
        <p:nvSpPr>
          <p:cNvPr id="95" name="Google Shape;95;p19"/>
          <p:cNvSpPr/>
          <p:nvPr/>
        </p:nvSpPr>
        <p:spPr>
          <a:xfrm rot="5400000">
            <a:off x="5003321" y="891803"/>
            <a:ext cx="86264" cy="8195094"/>
          </a:xfrm>
          <a:prstGeom prst="rect">
            <a:avLst/>
          </a:prstGeom>
          <a:solidFill>
            <a:srgbClr val="8E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9"/>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19"/>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9"/>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9"/>
          <p:cNvSpPr/>
          <p:nvPr/>
        </p:nvSpPr>
        <p:spPr>
          <a:xfrm>
            <a:off x="1" y="1"/>
            <a:ext cx="90578" cy="685800"/>
          </a:xfrm>
          <a:prstGeom prst="rect">
            <a:avLst/>
          </a:prstGeom>
          <a:solidFill>
            <a:srgbClr val="8E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101" name="Google Shape;101;p19"/>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 GOLD">
  <p:cSld name="CONTENT SLIDE - GOLD">
    <p:spTree>
      <p:nvGrpSpPr>
        <p:cNvPr id="1" name="Shape 118"/>
        <p:cNvGrpSpPr/>
        <p:nvPr/>
      </p:nvGrpSpPr>
      <p:grpSpPr>
        <a:xfrm>
          <a:off x="0" y="0"/>
          <a:ext cx="0" cy="0"/>
          <a:chOff x="0" y="0"/>
          <a:chExt cx="0" cy="0"/>
        </a:xfrm>
      </p:grpSpPr>
      <p:sp>
        <p:nvSpPr>
          <p:cNvPr id="119" name="Google Shape;119;p22"/>
          <p:cNvSpPr/>
          <p:nvPr/>
        </p:nvSpPr>
        <p:spPr>
          <a:xfrm rot="5400000">
            <a:off x="5003321" y="891803"/>
            <a:ext cx="86264" cy="8195094"/>
          </a:xfrm>
          <a:prstGeom prst="rect">
            <a:avLst/>
          </a:prstGeom>
          <a:solidFill>
            <a:srgbClr val="B78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120" name="Google Shape;120;p22"/>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2"/>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 name="Google Shape;122;p22"/>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2"/>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22"/>
          <p:cNvSpPr/>
          <p:nvPr/>
        </p:nvSpPr>
        <p:spPr>
          <a:xfrm>
            <a:off x="0" y="2"/>
            <a:ext cx="90578" cy="685800"/>
          </a:xfrm>
          <a:prstGeom prst="rect">
            <a:avLst/>
          </a:prstGeom>
          <a:solidFill>
            <a:srgbClr val="B78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125" name="Google Shape;125;p22"/>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 DARK BLUE">
  <p:cSld name="CONTENT SLIDE - DARK BLUE">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3"/>
          <p:cNvSpPr txBox="1">
            <a:spLocks noGrp="1"/>
          </p:cNvSpPr>
          <p:nvPr>
            <p:ph type="body" idx="1"/>
          </p:nvPr>
        </p:nvSpPr>
        <p:spPr>
          <a:xfrm>
            <a:off x="339755" y="865788"/>
            <a:ext cx="4013731"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 name="Google Shape;129;p23"/>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3"/>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23"/>
          <p:cNvSpPr>
            <a:spLocks noGrp="1"/>
          </p:cNvSpPr>
          <p:nvPr>
            <p:ph type="pic" idx="2"/>
          </p:nvPr>
        </p:nvSpPr>
        <p:spPr>
          <a:xfrm>
            <a:off x="4660084"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2" name="Google Shape;132;p23"/>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ONTENT SLIDE - DARK BLUE">
  <p:cSld name="3_CONTENT SLIDE - DARK BLUE">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4"/>
          <p:cNvSpPr txBox="1">
            <a:spLocks noGrp="1"/>
          </p:cNvSpPr>
          <p:nvPr>
            <p:ph type="body" idx="1"/>
          </p:nvPr>
        </p:nvSpPr>
        <p:spPr>
          <a:xfrm>
            <a:off x="4790516" y="865788"/>
            <a:ext cx="4013731" cy="326350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p24"/>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4"/>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4"/>
          <p:cNvSpPr>
            <a:spLocks noGrp="1"/>
          </p:cNvSpPr>
          <p:nvPr>
            <p:ph type="pic" idx="2"/>
          </p:nvPr>
        </p:nvSpPr>
        <p:spPr>
          <a:xfrm>
            <a:off x="339755"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9" name="Google Shape;139;p24"/>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ONTENT SLIDE - DARK BLUE">
  <p:cSld name="2_CONTENT SLIDE - DARK BLUE">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5"/>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5"/>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25"/>
          <p:cNvSpPr>
            <a:spLocks noGrp="1"/>
          </p:cNvSpPr>
          <p:nvPr>
            <p:ph type="pic" idx="2"/>
          </p:nvPr>
        </p:nvSpPr>
        <p:spPr>
          <a:xfrm>
            <a:off x="4660084"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5" name="Google Shape;145;p25"/>
          <p:cNvSpPr>
            <a:spLocks noGrp="1"/>
          </p:cNvSpPr>
          <p:nvPr>
            <p:ph type="pic" idx="3"/>
          </p:nvPr>
        </p:nvSpPr>
        <p:spPr>
          <a:xfrm>
            <a:off x="339755" y="865188"/>
            <a:ext cx="4144191" cy="32639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6" name="Google Shape;146;p25"/>
          <p:cNvSpPr txBox="1">
            <a:spLocks noGrp="1"/>
          </p:cNvSpPr>
          <p:nvPr>
            <p:ph type="body" idx="1"/>
          </p:nvPr>
        </p:nvSpPr>
        <p:spPr>
          <a:xfrm>
            <a:off x="339725" y="4168775"/>
            <a:ext cx="4144963"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000"/>
              <a:buNone/>
              <a:defRPr sz="1000"/>
            </a:lvl1pPr>
            <a:lvl2pPr marL="914400" lvl="1" indent="-228600" algn="l">
              <a:lnSpc>
                <a:spcPct val="90000"/>
              </a:lnSpc>
              <a:spcBef>
                <a:spcPts val="375"/>
              </a:spcBef>
              <a:spcAft>
                <a:spcPts val="0"/>
              </a:spcAft>
              <a:buClr>
                <a:schemeClr val="dk1"/>
              </a:buClr>
              <a:buSzPts val="1600"/>
              <a:buNone/>
              <a:defRPr/>
            </a:lvl2pPr>
            <a:lvl3pPr marL="1371600" lvl="2" indent="-228600" algn="l">
              <a:lnSpc>
                <a:spcPct val="90000"/>
              </a:lnSpc>
              <a:spcBef>
                <a:spcPts val="375"/>
              </a:spcBef>
              <a:spcAft>
                <a:spcPts val="0"/>
              </a:spcAft>
              <a:buClr>
                <a:schemeClr val="dk1"/>
              </a:buClr>
              <a:buSzPts val="1500"/>
              <a:buNone/>
              <a:defRPr/>
            </a:lvl3pPr>
            <a:lvl4pPr marL="1828800" lvl="3" indent="-228600" algn="l">
              <a:lnSpc>
                <a:spcPct val="90000"/>
              </a:lnSpc>
              <a:spcBef>
                <a:spcPts val="375"/>
              </a:spcBef>
              <a:spcAft>
                <a:spcPts val="0"/>
              </a:spcAft>
              <a:buClr>
                <a:schemeClr val="dk1"/>
              </a:buClr>
              <a:buSzPts val="1500"/>
              <a:buNone/>
              <a:defRPr/>
            </a:lvl4pPr>
            <a:lvl5pPr marL="2286000" lvl="4" indent="-228600" algn="l">
              <a:lnSpc>
                <a:spcPct val="90000"/>
              </a:lnSpc>
              <a:spcBef>
                <a:spcPts val="375"/>
              </a:spcBef>
              <a:spcAft>
                <a:spcPts val="0"/>
              </a:spcAft>
              <a:buClr>
                <a:schemeClr val="dk1"/>
              </a:buClr>
              <a:buSzPts val="15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25"/>
          <p:cNvSpPr txBox="1">
            <a:spLocks noGrp="1"/>
          </p:cNvSpPr>
          <p:nvPr>
            <p:ph type="body" idx="4"/>
          </p:nvPr>
        </p:nvSpPr>
        <p:spPr>
          <a:xfrm>
            <a:off x="4659284" y="4168775"/>
            <a:ext cx="4144963"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750"/>
              </a:spcBef>
              <a:spcAft>
                <a:spcPts val="0"/>
              </a:spcAft>
              <a:buClr>
                <a:schemeClr val="dk1"/>
              </a:buClr>
              <a:buSzPts val="1000"/>
              <a:buNone/>
              <a:defRPr sz="1000"/>
            </a:lvl1pPr>
            <a:lvl2pPr marL="914400" lvl="1" indent="-228600" algn="l">
              <a:lnSpc>
                <a:spcPct val="90000"/>
              </a:lnSpc>
              <a:spcBef>
                <a:spcPts val="375"/>
              </a:spcBef>
              <a:spcAft>
                <a:spcPts val="0"/>
              </a:spcAft>
              <a:buClr>
                <a:schemeClr val="dk1"/>
              </a:buClr>
              <a:buSzPts val="1600"/>
              <a:buNone/>
              <a:defRPr/>
            </a:lvl2pPr>
            <a:lvl3pPr marL="1371600" lvl="2" indent="-228600" algn="l">
              <a:lnSpc>
                <a:spcPct val="90000"/>
              </a:lnSpc>
              <a:spcBef>
                <a:spcPts val="375"/>
              </a:spcBef>
              <a:spcAft>
                <a:spcPts val="0"/>
              </a:spcAft>
              <a:buClr>
                <a:schemeClr val="dk1"/>
              </a:buClr>
              <a:buSzPts val="1500"/>
              <a:buNone/>
              <a:defRPr/>
            </a:lvl3pPr>
            <a:lvl4pPr marL="1828800" lvl="3" indent="-228600" algn="l">
              <a:lnSpc>
                <a:spcPct val="90000"/>
              </a:lnSpc>
              <a:spcBef>
                <a:spcPts val="375"/>
              </a:spcBef>
              <a:spcAft>
                <a:spcPts val="0"/>
              </a:spcAft>
              <a:buClr>
                <a:schemeClr val="dk1"/>
              </a:buClr>
              <a:buSzPts val="1500"/>
              <a:buNone/>
              <a:defRPr/>
            </a:lvl4pPr>
            <a:lvl5pPr marL="2286000" lvl="4" indent="-228600" algn="l">
              <a:lnSpc>
                <a:spcPct val="90000"/>
              </a:lnSpc>
              <a:spcBef>
                <a:spcPts val="375"/>
              </a:spcBef>
              <a:spcAft>
                <a:spcPts val="0"/>
              </a:spcAft>
              <a:buClr>
                <a:schemeClr val="dk1"/>
              </a:buClr>
              <a:buSzPts val="15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25"/>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lvl="0" algn="r">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E46">
            <a:alpha val="88000"/>
          </a:srgbClr>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39755" y="1"/>
            <a:ext cx="8464492" cy="6858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39755" y="865788"/>
            <a:ext cx="8464492" cy="3263504"/>
          </a:xfrm>
          <a:prstGeom prst="rect">
            <a:avLst/>
          </a:prstGeom>
          <a:noFill/>
          <a:ln>
            <a:noFill/>
          </a:ln>
        </p:spPr>
        <p:txBody>
          <a:bodyPr spcFirstLastPara="1" wrap="square" lIns="91425" tIns="45700" rIns="91425" bIns="45700" anchor="t" anchorCtr="0"/>
          <a:lstStyle>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375"/>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p:nvPr/>
        </p:nvSpPr>
        <p:spPr>
          <a:xfrm rot="5400000">
            <a:off x="5003321" y="891803"/>
            <a:ext cx="86264" cy="8195094"/>
          </a:xfrm>
          <a:prstGeom prst="rect">
            <a:avLst/>
          </a:prstGeom>
          <a:solidFill>
            <a:srgbClr val="0E1E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54" name="Google Shape;54;p13"/>
          <p:cNvSpPr/>
          <p:nvPr/>
        </p:nvSpPr>
        <p:spPr>
          <a:xfrm>
            <a:off x="1" y="1"/>
            <a:ext cx="90578" cy="685800"/>
          </a:xfrm>
          <a:prstGeom prst="rect">
            <a:avLst/>
          </a:prstGeom>
          <a:solidFill>
            <a:srgbClr val="0E1E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55" name="Google Shape;55;p13"/>
          <p:cNvPicPr preferRelativeResize="0"/>
          <p:nvPr/>
        </p:nvPicPr>
        <p:blipFill rotWithShape="1">
          <a:blip r:embed="rId14">
            <a:alphaModFix/>
          </a:blip>
          <a:srcRect/>
          <a:stretch/>
        </p:blipFill>
        <p:spPr>
          <a:xfrm>
            <a:off x="115846" y="4917088"/>
            <a:ext cx="722282" cy="115394"/>
          </a:xfrm>
          <a:prstGeom prst="rect">
            <a:avLst/>
          </a:prstGeom>
          <a:noFill/>
          <a:ln>
            <a:noFill/>
          </a:ln>
        </p:spPr>
      </p:pic>
      <p:sp>
        <p:nvSpPr>
          <p:cNvPr id="56" name="Google Shape;56;p13"/>
          <p:cNvSpPr txBox="1">
            <a:spLocks noGrp="1"/>
          </p:cNvSpPr>
          <p:nvPr>
            <p:ph type="ftr" idx="11"/>
          </p:nvPr>
        </p:nvSpPr>
        <p:spPr>
          <a:xfrm>
            <a:off x="3918245" y="4923811"/>
            <a:ext cx="4252632" cy="12402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7" name="Google Shape;57;p13"/>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3"/>
          <p:cNvSpPr txBox="1">
            <a:spLocks noGrp="1"/>
          </p:cNvSpPr>
          <p:nvPr>
            <p:ph type="dt" idx="10"/>
          </p:nvPr>
        </p:nvSpPr>
        <p:spPr>
          <a:xfrm>
            <a:off x="8081764" y="4895557"/>
            <a:ext cx="613468" cy="152274"/>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67" r:id="rId6"/>
    <p:sldLayoutId id="2147483668" r:id="rId7"/>
    <p:sldLayoutId id="2147483669" r:id="rId8"/>
    <p:sldLayoutId id="2147483670" r:id="rId9"/>
    <p:sldLayoutId id="2147483672" r:id="rId10"/>
    <p:sldLayoutId id="2147483675" r:id="rId11"/>
    <p:sldLayoutId id="2147483678"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8.emf"/><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6.emf"/><Relationship Id="rId5" Type="http://schemas.openxmlformats.org/officeDocument/2006/relationships/image" Target="../media/image21.emf"/><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6.emf"/><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24.emf"/></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ctrTitle"/>
          </p:nvPr>
        </p:nvSpPr>
        <p:spPr>
          <a:xfrm>
            <a:off x="1143000" y="1932614"/>
            <a:ext cx="6858000" cy="4731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800"/>
              <a:buFont typeface="Arial"/>
              <a:buNone/>
            </a:pPr>
            <a:r>
              <a:rPr lang="en" sz="3600" dirty="0">
                <a:latin typeface="Cordia New" panose="020B0304020202020204" pitchFamily="34" charset="-34"/>
                <a:cs typeface="Cordia New" panose="020B0304020202020204" pitchFamily="34" charset="-34"/>
              </a:rPr>
              <a:t>Media Content Optimization</a:t>
            </a:r>
            <a:endParaRPr sz="3600" dirty="0">
              <a:latin typeface="Cordia New" panose="020B0304020202020204" pitchFamily="34" charset="-34"/>
              <a:cs typeface="Cordia New" panose="020B0304020202020204" pitchFamily="34" charset="-34"/>
            </a:endParaRPr>
          </a:p>
        </p:txBody>
      </p:sp>
      <p:sp>
        <p:nvSpPr>
          <p:cNvPr id="185" name="Google Shape;185;p31"/>
          <p:cNvSpPr txBox="1">
            <a:spLocks noGrp="1"/>
          </p:cNvSpPr>
          <p:nvPr>
            <p:ph type="subTitle" idx="1"/>
          </p:nvPr>
        </p:nvSpPr>
        <p:spPr>
          <a:xfrm>
            <a:off x="3793671" y="2405743"/>
            <a:ext cx="1556657" cy="2154478"/>
          </a:xfrm>
          <a:prstGeom prst="rect">
            <a:avLst/>
          </a:prstGeom>
          <a:noFill/>
          <a:ln>
            <a:noFill/>
          </a:ln>
        </p:spPr>
        <p:txBody>
          <a:bodyPr spcFirstLastPara="1" wrap="square" lIns="91425" tIns="45700" rIns="91425" bIns="45700" anchor="ctr" anchorCtr="0">
            <a:noAutofit/>
          </a:bodyPr>
          <a:lstStyle/>
          <a:p>
            <a:r>
              <a:rPr lang="en-US" sz="1400" dirty="0">
                <a:latin typeface="Cordia New" panose="020B0304020202020204" pitchFamily="34" charset="-34"/>
                <a:cs typeface="Cordia New" panose="020B0304020202020204" pitchFamily="34" charset="-34"/>
              </a:rPr>
              <a:t>Louis Bensard</a:t>
            </a:r>
          </a:p>
          <a:p>
            <a:r>
              <a:rPr lang="en-US" sz="1400" dirty="0">
                <a:latin typeface="Cordia New" panose="020B0304020202020204" pitchFamily="34" charset="-34"/>
                <a:cs typeface="Cordia New" panose="020B0304020202020204" pitchFamily="34" charset="-34"/>
              </a:rPr>
              <a:t>Roxxanne Hobart</a:t>
            </a:r>
          </a:p>
          <a:p>
            <a:r>
              <a:rPr lang="en-US" sz="1400" dirty="0">
                <a:latin typeface="Cordia New" panose="020B0304020202020204" pitchFamily="34" charset="-34"/>
                <a:cs typeface="Cordia New" panose="020B0304020202020204" pitchFamily="34" charset="-34"/>
              </a:rPr>
              <a:t>Kevin Mori</a:t>
            </a:r>
          </a:p>
          <a:p>
            <a:r>
              <a:rPr lang="en-US" sz="1400" dirty="0">
                <a:latin typeface="Cordia New" panose="020B0304020202020204" pitchFamily="34" charset="-34"/>
                <a:cs typeface="Cordia New" panose="020B0304020202020204" pitchFamily="34" charset="-34"/>
              </a:rPr>
              <a:t>Mydoris Soto</a:t>
            </a:r>
          </a:p>
          <a:p>
            <a:r>
              <a:rPr lang="en-US" sz="1400" dirty="0">
                <a:latin typeface="Cordia New" panose="020B0304020202020204" pitchFamily="34" charset="-34"/>
                <a:cs typeface="Cordia New" panose="020B0304020202020204" pitchFamily="34" charset="-34"/>
              </a:rPr>
              <a:t>WanYi Dai</a:t>
            </a:r>
          </a:p>
          <a:p>
            <a:r>
              <a:rPr lang="en-US" sz="1400" dirty="0">
                <a:latin typeface="Cordia New" panose="020B0304020202020204" pitchFamily="34" charset="-34"/>
                <a:cs typeface="Cordia New" panose="020B0304020202020204" pitchFamily="34" charset="-34"/>
              </a:rPr>
              <a:t>Ping Zhao</a:t>
            </a:r>
          </a:p>
          <a:p>
            <a:r>
              <a:rPr lang="en-US" sz="1400" dirty="0">
                <a:latin typeface="Cordia New" panose="020B0304020202020204" pitchFamily="34" charset="-34"/>
                <a:cs typeface="Cordia New" panose="020B0304020202020204" pitchFamily="34" charset="-34"/>
              </a:rPr>
              <a:t>Nuno Malta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10" name="Title 1">
            <a:extLst>
              <a:ext uri="{FF2B5EF4-FFF2-40B4-BE49-F238E27FC236}">
                <a16:creationId xmlns:a16="http://schemas.microsoft.com/office/drawing/2014/main" id="{F29AE37E-9C06-1B41-A5DA-8024996E6AAE}"/>
              </a:ext>
            </a:extLst>
          </p:cNvPr>
          <p:cNvSpPr>
            <a:spLocks noGrp="1"/>
          </p:cNvSpPr>
          <p:nvPr>
            <p:ph type="title"/>
          </p:nvPr>
        </p:nvSpPr>
        <p:spPr>
          <a:xfrm>
            <a:off x="1315818" y="-11412"/>
            <a:ext cx="6336255" cy="685800"/>
          </a:xfrm>
        </p:spPr>
        <p:txBody>
          <a:bodyPr/>
          <a:lstStyle/>
          <a:p>
            <a:pPr algn="ctr"/>
            <a:r>
              <a:rPr lang="en-US" sz="2800" dirty="0">
                <a:solidFill>
                  <a:schemeClr val="bg1"/>
                </a:solidFill>
                <a:latin typeface="Cordia New" panose="020B0304020202020204" pitchFamily="34" charset="-34"/>
                <a:cs typeface="Cordia New" panose="020B0304020202020204" pitchFamily="34" charset="-34"/>
              </a:rPr>
              <a:t>A-List Actors:</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12" name="Table 11">
            <a:extLst>
              <a:ext uri="{FF2B5EF4-FFF2-40B4-BE49-F238E27FC236}">
                <a16:creationId xmlns:a16="http://schemas.microsoft.com/office/drawing/2014/main" id="{6C0C09AB-E7CE-D04E-AB6A-DF7471537115}"/>
              </a:ext>
            </a:extLst>
          </p:cNvPr>
          <p:cNvGraphicFramePr>
            <a:graphicFrameLocks noGrp="1"/>
          </p:cNvGraphicFramePr>
          <p:nvPr>
            <p:extLst>
              <p:ext uri="{D42A27DB-BD31-4B8C-83A1-F6EECF244321}">
                <p14:modId xmlns:p14="http://schemas.microsoft.com/office/powerpoint/2010/main" val="3753686672"/>
              </p:ext>
            </p:extLst>
          </p:nvPr>
        </p:nvGraphicFramePr>
        <p:xfrm>
          <a:off x="153218" y="934692"/>
          <a:ext cx="8879844" cy="3362100"/>
        </p:xfrm>
        <a:graphic>
          <a:graphicData uri="http://schemas.openxmlformats.org/drawingml/2006/table">
            <a:tbl>
              <a:tblPr>
                <a:tableStyleId>{3C2FFA5D-87B4-456A-9821-1D502468CF0F}</a:tableStyleId>
              </a:tblPr>
              <a:tblGrid>
                <a:gridCol w="2716230">
                  <a:extLst>
                    <a:ext uri="{9D8B030D-6E8A-4147-A177-3AD203B41FA5}">
                      <a16:colId xmlns:a16="http://schemas.microsoft.com/office/drawing/2014/main" val="2592128138"/>
                    </a:ext>
                  </a:extLst>
                </a:gridCol>
                <a:gridCol w="852256">
                  <a:extLst>
                    <a:ext uri="{9D8B030D-6E8A-4147-A177-3AD203B41FA5}">
                      <a16:colId xmlns:a16="http://schemas.microsoft.com/office/drawing/2014/main" val="756150633"/>
                    </a:ext>
                  </a:extLst>
                </a:gridCol>
                <a:gridCol w="976544">
                  <a:extLst>
                    <a:ext uri="{9D8B030D-6E8A-4147-A177-3AD203B41FA5}">
                      <a16:colId xmlns:a16="http://schemas.microsoft.com/office/drawing/2014/main" val="2402930160"/>
                    </a:ext>
                  </a:extLst>
                </a:gridCol>
                <a:gridCol w="682602">
                  <a:extLst>
                    <a:ext uri="{9D8B030D-6E8A-4147-A177-3AD203B41FA5}">
                      <a16:colId xmlns:a16="http://schemas.microsoft.com/office/drawing/2014/main" val="255533047"/>
                    </a:ext>
                  </a:extLst>
                </a:gridCol>
                <a:gridCol w="733027">
                  <a:extLst>
                    <a:ext uri="{9D8B030D-6E8A-4147-A177-3AD203B41FA5}">
                      <a16:colId xmlns:a16="http://schemas.microsoft.com/office/drawing/2014/main" val="2713714967"/>
                    </a:ext>
                  </a:extLst>
                </a:gridCol>
                <a:gridCol w="831452">
                  <a:extLst>
                    <a:ext uri="{9D8B030D-6E8A-4147-A177-3AD203B41FA5}">
                      <a16:colId xmlns:a16="http://schemas.microsoft.com/office/drawing/2014/main" val="1667309788"/>
                    </a:ext>
                  </a:extLst>
                </a:gridCol>
                <a:gridCol w="1126727">
                  <a:extLst>
                    <a:ext uri="{9D8B030D-6E8A-4147-A177-3AD203B41FA5}">
                      <a16:colId xmlns:a16="http://schemas.microsoft.com/office/drawing/2014/main" val="2682391571"/>
                    </a:ext>
                  </a:extLst>
                </a:gridCol>
                <a:gridCol w="961006">
                  <a:extLst>
                    <a:ext uri="{9D8B030D-6E8A-4147-A177-3AD203B41FA5}">
                      <a16:colId xmlns:a16="http://schemas.microsoft.com/office/drawing/2014/main" val="2636870556"/>
                    </a:ext>
                  </a:extLst>
                </a:gridCol>
              </a:tblGrid>
              <a:tr h="383229">
                <a:tc>
                  <a:txBody>
                    <a:bodyPr/>
                    <a:lstStyle/>
                    <a:p>
                      <a:pPr algn="ctr"/>
                      <a:r>
                        <a:rPr lang="en-US" sz="1800" b="1" dirty="0">
                          <a:effectLst/>
                          <a:latin typeface="Cordia New" panose="020B0304020202020204" pitchFamily="34" charset="-34"/>
                          <a:cs typeface="Cordia New" panose="020B0304020202020204" pitchFamily="34" charset="-34"/>
                        </a:rPr>
                        <a:t>mediaTitle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a_list_qty</a:t>
                      </a:r>
                    </a:p>
                  </a:txBody>
                  <a:tcPr marL="11707" marR="11707" marT="11707" marB="11707">
                    <a:solidFill>
                      <a:srgbClr val="6CD98C"/>
                    </a:solidFill>
                  </a:tcPr>
                </a:tc>
                <a:tc>
                  <a:txBody>
                    <a:bodyPr/>
                    <a:lstStyle/>
                    <a:p>
                      <a:pPr algn="ctr"/>
                      <a:r>
                        <a:rPr lang="en-US" sz="1800" b="1" dirty="0">
                          <a:effectLst/>
                          <a:latin typeface="Cordia New" panose="020B0304020202020204" pitchFamily="34" charset="-34"/>
                          <a:cs typeface="Cordia New" panose="020B0304020202020204" pitchFamily="34" charset="-34"/>
                        </a:rPr>
                        <a:t>contenttype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Year</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genre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ratingDes</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Country Zone</a:t>
                      </a:r>
                    </a:p>
                  </a:txBody>
                  <a:tcPr marL="11707" marR="11707" marT="11707" marB="11707"/>
                </a:tc>
                <a:tc>
                  <a:txBody>
                    <a:bodyPr/>
                    <a:lstStyle/>
                    <a:p>
                      <a:pPr algn="ctr"/>
                      <a:r>
                        <a:rPr lang="en-US" sz="1800" b="1" dirty="0">
                          <a:effectLst/>
                          <a:latin typeface="Cordia New" panose="020B0304020202020204" pitchFamily="34" charset="-34"/>
                          <a:cs typeface="Cordia New" panose="020B0304020202020204" pitchFamily="34" charset="-34"/>
                        </a:rPr>
                        <a:t>peopleScore</a:t>
                      </a:r>
                    </a:p>
                  </a:txBody>
                  <a:tcPr marL="11707" marR="11707" marT="11707" marB="11707"/>
                </a:tc>
                <a:extLst>
                  <a:ext uri="{0D108BD9-81ED-4DB2-BD59-A6C34878D82A}">
                    <a16:rowId xmlns:a16="http://schemas.microsoft.com/office/drawing/2014/main" val="3083908295"/>
                  </a:ext>
                </a:extLst>
              </a:tr>
              <a:tr h="383229">
                <a:tc>
                  <a:txBody>
                    <a:bodyPr/>
                    <a:lstStyle/>
                    <a:p>
                      <a:pPr algn="ctr"/>
                      <a:r>
                        <a:rPr lang="en-US" sz="1800" dirty="0">
                          <a:effectLst/>
                          <a:latin typeface="Cordia New" panose="020B0304020202020204" pitchFamily="34" charset="-34"/>
                          <a:cs typeface="Cordia New" panose="020B0304020202020204" pitchFamily="34" charset="-34"/>
                        </a:rPr>
                        <a:t>Avengers: Infinity War</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5</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8.8</a:t>
                      </a:r>
                    </a:p>
                  </a:txBody>
                  <a:tcPr marL="11707" marR="11707" marT="11707" marB="11707"/>
                </a:tc>
                <a:extLst>
                  <a:ext uri="{0D108BD9-81ED-4DB2-BD59-A6C34878D82A}">
                    <a16:rowId xmlns:a16="http://schemas.microsoft.com/office/drawing/2014/main" val="884588642"/>
                  </a:ext>
                </a:extLst>
              </a:tr>
              <a:tr h="383229">
                <a:tc>
                  <a:txBody>
                    <a:bodyPr/>
                    <a:lstStyle/>
                    <a:p>
                      <a:pPr algn="ctr"/>
                      <a:r>
                        <a:rPr lang="en-US" sz="1800">
                          <a:effectLst/>
                          <a:latin typeface="Cordia New" panose="020B0304020202020204" pitchFamily="34" charset="-34"/>
                          <a:cs typeface="Cordia New" panose="020B0304020202020204" pitchFamily="34" charset="-34"/>
                        </a:rPr>
                        <a:t>Ocean's 8</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5</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6.4</a:t>
                      </a:r>
                    </a:p>
                  </a:txBody>
                  <a:tcPr marL="11707" marR="11707" marT="11707" marB="11707"/>
                </a:tc>
                <a:extLst>
                  <a:ext uri="{0D108BD9-81ED-4DB2-BD59-A6C34878D82A}">
                    <a16:rowId xmlns:a16="http://schemas.microsoft.com/office/drawing/2014/main" val="2135013486"/>
                  </a:ext>
                </a:extLst>
              </a:tr>
              <a:tr h="371839">
                <a:tc>
                  <a:txBody>
                    <a:bodyPr/>
                    <a:lstStyle/>
                    <a:p>
                      <a:pPr algn="ctr"/>
                      <a:r>
                        <a:rPr lang="en-US" sz="1800">
                          <a:effectLst/>
                          <a:latin typeface="Cordia New" panose="020B0304020202020204" pitchFamily="34" charset="-34"/>
                          <a:cs typeface="Cordia New" panose="020B0304020202020204" pitchFamily="34" charset="-34"/>
                        </a:rPr>
                        <a:t>Mission: Impossible - Ghost Protocol</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5</a:t>
                      </a:r>
                    </a:p>
                  </a:txBody>
                  <a:tcPr marL="11707" marR="11707" marT="11707" marB="11707">
                    <a:solidFill>
                      <a:srgbClr val="6CD98C"/>
                    </a:solidFill>
                  </a:tcPr>
                </a:tc>
                <a:tc>
                  <a:txBody>
                    <a:bodyPr/>
                    <a:lstStyle/>
                    <a:p>
                      <a:pPr algn="ctr"/>
                      <a:r>
                        <a:rPr lang="en-US" sz="1800" dirty="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2011</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7.4</a:t>
                      </a:r>
                    </a:p>
                  </a:txBody>
                  <a:tcPr marL="11707" marR="11707" marT="11707" marB="11707"/>
                </a:tc>
                <a:extLst>
                  <a:ext uri="{0D108BD9-81ED-4DB2-BD59-A6C34878D82A}">
                    <a16:rowId xmlns:a16="http://schemas.microsoft.com/office/drawing/2014/main" val="1039920807"/>
                  </a:ext>
                </a:extLst>
              </a:tr>
              <a:tr h="383229">
                <a:tc>
                  <a:txBody>
                    <a:bodyPr/>
                    <a:lstStyle/>
                    <a:p>
                      <a:pPr algn="ctr"/>
                      <a:r>
                        <a:rPr lang="en-US" sz="1800" dirty="0">
                          <a:effectLst/>
                          <a:latin typeface="Cordia New" panose="020B0304020202020204" pitchFamily="34" charset="-34"/>
                          <a:cs typeface="Cordia New" panose="020B0304020202020204" pitchFamily="34" charset="-34"/>
                        </a:rPr>
                        <a:t>The Polar Express</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1</a:t>
                      </a:r>
                    </a:p>
                  </a:txBody>
                  <a:tcPr marL="11707" marR="11707" marT="11707" marB="11707">
                    <a:solidFill>
                      <a:srgbClr val="6CD98C"/>
                    </a:solidFill>
                  </a:tcPr>
                </a:tc>
                <a:tc>
                  <a:txBody>
                    <a:bodyPr/>
                    <a:lstStyle/>
                    <a:p>
                      <a:pPr algn="ctr"/>
                      <a:r>
                        <a:rPr lang="en-US" sz="1800" dirty="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2011</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Family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G</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6.6</a:t>
                      </a:r>
                    </a:p>
                  </a:txBody>
                  <a:tcPr marL="11707" marR="11707" marT="11707" marB="11707"/>
                </a:tc>
                <a:extLst>
                  <a:ext uri="{0D108BD9-81ED-4DB2-BD59-A6C34878D82A}">
                    <a16:rowId xmlns:a16="http://schemas.microsoft.com/office/drawing/2014/main" val="3381162787"/>
                  </a:ext>
                </a:extLst>
              </a:tr>
              <a:tr h="383229">
                <a:tc>
                  <a:txBody>
                    <a:bodyPr/>
                    <a:lstStyle/>
                    <a:p>
                      <a:pPr algn="ctr"/>
                      <a:r>
                        <a:rPr lang="en-US" sz="1800" dirty="0">
                          <a:effectLst/>
                          <a:latin typeface="Cordia New" panose="020B0304020202020204" pitchFamily="34" charset="-34"/>
                          <a:cs typeface="Cordia New" panose="020B0304020202020204" pitchFamily="34" charset="-34"/>
                        </a:rPr>
                        <a:t>Elf</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1</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2003</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PG</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6.9</a:t>
                      </a:r>
                    </a:p>
                  </a:txBody>
                  <a:tcPr marL="11707" marR="11707" marT="11707" marB="11707"/>
                </a:tc>
                <a:extLst>
                  <a:ext uri="{0D108BD9-81ED-4DB2-BD59-A6C34878D82A}">
                    <a16:rowId xmlns:a16="http://schemas.microsoft.com/office/drawing/2014/main" val="3003584880"/>
                  </a:ext>
                </a:extLst>
              </a:tr>
              <a:tr h="383229">
                <a:tc>
                  <a:txBody>
                    <a:bodyPr/>
                    <a:lstStyle/>
                    <a:p>
                      <a:pPr algn="ctr"/>
                      <a:r>
                        <a:rPr lang="en-US" sz="1800">
                          <a:effectLst/>
                          <a:latin typeface="Cordia New" panose="020B0304020202020204" pitchFamily="34" charset="-34"/>
                          <a:cs typeface="Cordia New" panose="020B0304020202020204" pitchFamily="34" charset="-34"/>
                        </a:rPr>
                        <a:t>Ant-Man and the Wasp</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7.5</a:t>
                      </a:r>
                    </a:p>
                  </a:txBody>
                  <a:tcPr marL="11707" marR="11707" marT="11707" marB="11707"/>
                </a:tc>
                <a:extLst>
                  <a:ext uri="{0D108BD9-81ED-4DB2-BD59-A6C34878D82A}">
                    <a16:rowId xmlns:a16="http://schemas.microsoft.com/office/drawing/2014/main" val="3792746163"/>
                  </a:ext>
                </a:extLst>
              </a:tr>
              <a:tr h="383229">
                <a:tc>
                  <a:txBody>
                    <a:bodyPr/>
                    <a:lstStyle/>
                    <a:p>
                      <a:pPr algn="ctr"/>
                      <a:r>
                        <a:rPr lang="en-US" sz="1800" dirty="0">
                          <a:effectLst/>
                          <a:latin typeface="Cordia New" panose="020B0304020202020204" pitchFamily="34" charset="-34"/>
                          <a:cs typeface="Cordia New" panose="020B0304020202020204" pitchFamily="34" charset="-34"/>
                        </a:rPr>
                        <a:t>Incredibles 2</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2</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Family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endPar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endParaRP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8.2</a:t>
                      </a:r>
                    </a:p>
                  </a:txBody>
                  <a:tcPr marL="11707" marR="11707" marT="11707" marB="11707"/>
                </a:tc>
                <a:extLst>
                  <a:ext uri="{0D108BD9-81ED-4DB2-BD59-A6C34878D82A}">
                    <a16:rowId xmlns:a16="http://schemas.microsoft.com/office/drawing/2014/main" val="1907632236"/>
                  </a:ext>
                </a:extLst>
              </a:tr>
              <a:tr h="307658">
                <a:tc>
                  <a:txBody>
                    <a:bodyPr/>
                    <a:lstStyle/>
                    <a:p>
                      <a:pPr algn="ctr"/>
                      <a:r>
                        <a:rPr lang="en-US" sz="1800" dirty="0">
                          <a:effectLst/>
                          <a:latin typeface="Cordia New" panose="020B0304020202020204" pitchFamily="34" charset="-34"/>
                          <a:cs typeface="Cordia New" panose="020B0304020202020204" pitchFamily="34" charset="-34"/>
                        </a:rPr>
                        <a:t>Crazy Rich Asians</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0</a:t>
                      </a:r>
                    </a:p>
                  </a:txBody>
                  <a:tcPr marL="11707" marR="11707" marT="11707" marB="11707">
                    <a:solidFill>
                      <a:srgbClr val="6CD98C"/>
                    </a:solidFill>
                  </a:tcPr>
                </a:tc>
                <a:tc>
                  <a:txBody>
                    <a:bodyPr/>
                    <a:lstStyle/>
                    <a:p>
                      <a:pPr algn="ctr"/>
                      <a:r>
                        <a:rPr lang="en-US" sz="1800">
                          <a:effectLst/>
                          <a:latin typeface="Cordia New" panose="020B0304020202020204" pitchFamily="34" charset="-34"/>
                          <a:cs typeface="Cordia New" panose="020B0304020202020204" pitchFamily="34" charset="-34"/>
                        </a:rPr>
                        <a:t>movie</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2018</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800">
                          <a:effectLst/>
                          <a:latin typeface="Cordia New" panose="020B0304020202020204" pitchFamily="34" charset="-34"/>
                          <a:cs typeface="Cordia New" panose="020B0304020202020204" pitchFamily="34" charset="-34"/>
                        </a:rPr>
                        <a:t>PG13</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ordia New" panose="020B0304020202020204" pitchFamily="34" charset="-34"/>
                          <a:ea typeface="+mn-ea"/>
                          <a:cs typeface="Cordia New" panose="020B0304020202020204" pitchFamily="34" charset="-34"/>
                          <a:sym typeface="Arial"/>
                        </a:rPr>
                        <a:t>North America</a:t>
                      </a:r>
                    </a:p>
                  </a:txBody>
                  <a:tcPr marL="11707" marR="11707" marT="11707" marB="11707"/>
                </a:tc>
                <a:tc>
                  <a:txBody>
                    <a:bodyPr/>
                    <a:lstStyle/>
                    <a:p>
                      <a:pPr algn="ctr"/>
                      <a:r>
                        <a:rPr lang="en-US" sz="1800" dirty="0">
                          <a:effectLst/>
                          <a:latin typeface="Cordia New" panose="020B0304020202020204" pitchFamily="34" charset="-34"/>
                          <a:cs typeface="Cordia New" panose="020B0304020202020204" pitchFamily="34" charset="-34"/>
                        </a:rPr>
                        <a:t>7.6</a:t>
                      </a:r>
                    </a:p>
                  </a:txBody>
                  <a:tcPr marL="11707" marR="11707" marT="11707" marB="11707"/>
                </a:tc>
                <a:extLst>
                  <a:ext uri="{0D108BD9-81ED-4DB2-BD59-A6C34878D82A}">
                    <a16:rowId xmlns:a16="http://schemas.microsoft.com/office/drawing/2014/main" val="230777856"/>
                  </a:ext>
                </a:extLst>
              </a:tr>
            </a:tbl>
          </a:graphicData>
        </a:graphic>
      </p:graphicFrame>
      <p:sp>
        <p:nvSpPr>
          <p:cNvPr id="13" name="Title 1">
            <a:extLst>
              <a:ext uri="{FF2B5EF4-FFF2-40B4-BE49-F238E27FC236}">
                <a16:creationId xmlns:a16="http://schemas.microsoft.com/office/drawing/2014/main" id="{E441424C-E450-F14B-9E94-0DB6F5373818}"/>
              </a:ext>
            </a:extLst>
          </p:cNvPr>
          <p:cNvSpPr txBox="1">
            <a:spLocks/>
          </p:cNvSpPr>
          <p:nvPr/>
        </p:nvSpPr>
        <p:spPr>
          <a:xfrm>
            <a:off x="82073" y="14516"/>
            <a:ext cx="1284503" cy="25895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68096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Diagram 8">
                <a:extLst>
                  <a:ext uri="{FF2B5EF4-FFF2-40B4-BE49-F238E27FC236}">
                    <a16:creationId xmlns:a16="http://schemas.microsoft.com/office/drawing/2014/main" id="{0DA60E45-C964-0442-9651-AB8C328E3058}"/>
                  </a:ext>
                </a:extLst>
              </p:cNvPr>
              <p:cNvGraphicFramePr/>
              <p:nvPr>
                <p:extLst>
                  <p:ext uri="{D42A27DB-BD31-4B8C-83A1-F6EECF244321}">
                    <p14:modId xmlns:p14="http://schemas.microsoft.com/office/powerpoint/2010/main" val="3455412982"/>
                  </p:ext>
                </p:extLst>
              </p:nvPr>
            </p:nvGraphicFramePr>
            <p:xfrm>
              <a:off x="2133600" y="621437"/>
              <a:ext cx="4937760" cy="4186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 name="Diagram 8">
                <a:extLst>
                  <a:ext uri="{FF2B5EF4-FFF2-40B4-BE49-F238E27FC236}">
                    <a16:creationId xmlns:a16="http://schemas.microsoft.com/office/drawing/2014/main" id="{0DA60E45-C964-0442-9651-AB8C328E3058}"/>
                  </a:ext>
                </a:extLst>
              </p:cNvPr>
              <p:cNvGraphicFramePr/>
              <p:nvPr>
                <p:extLst>
                  <p:ext uri="{D42A27DB-BD31-4B8C-83A1-F6EECF244321}">
                    <p14:modId xmlns:p14="http://schemas.microsoft.com/office/powerpoint/2010/main" val="3455412982"/>
                  </p:ext>
                </p:extLst>
              </p:nvPr>
            </p:nvGraphicFramePr>
            <p:xfrm>
              <a:off x="2133600" y="621437"/>
              <a:ext cx="4937760" cy="41863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11" name="Title 1">
            <a:extLst>
              <a:ext uri="{FF2B5EF4-FFF2-40B4-BE49-F238E27FC236}">
                <a16:creationId xmlns:a16="http://schemas.microsoft.com/office/drawing/2014/main" id="{C1D5CA4A-3852-1A4A-B160-F69579B014AF}"/>
              </a:ext>
            </a:extLst>
          </p:cNvPr>
          <p:cNvSpPr txBox="1">
            <a:spLocks/>
          </p:cNvSpPr>
          <p:nvPr/>
        </p:nvSpPr>
        <p:spPr>
          <a:xfrm>
            <a:off x="1032190" y="335668"/>
            <a:ext cx="7079619"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800" dirty="0">
                <a:solidFill>
                  <a:schemeClr val="bg1"/>
                </a:solidFill>
                <a:latin typeface="Cordia New" panose="020B0304020202020204" pitchFamily="34" charset="-34"/>
                <a:cs typeface="Cordia New" panose="020B0304020202020204" pitchFamily="34" charset="-34"/>
              </a:rPr>
              <a:t>How to quantify passenger preferences?</a:t>
            </a:r>
          </a:p>
        </p:txBody>
      </p:sp>
      <p:sp>
        <p:nvSpPr>
          <p:cNvPr id="5" name="Google Shape;211;p33">
            <a:extLst>
              <a:ext uri="{FF2B5EF4-FFF2-40B4-BE49-F238E27FC236}">
                <a16:creationId xmlns:a16="http://schemas.microsoft.com/office/drawing/2014/main" id="{45E6ACC2-74A3-9849-8DBD-6C3F29D52C68}"/>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8" name="Title 1">
            <a:extLst>
              <a:ext uri="{FF2B5EF4-FFF2-40B4-BE49-F238E27FC236}">
                <a16:creationId xmlns:a16="http://schemas.microsoft.com/office/drawing/2014/main" id="{798FBA03-FE06-904A-9DC2-414E04120C09}"/>
              </a:ext>
            </a:extLst>
          </p:cNvPr>
          <p:cNvSpPr>
            <a:spLocks noGrp="1"/>
          </p:cNvSpPr>
          <p:nvPr>
            <p:ph type="title"/>
          </p:nvPr>
        </p:nvSpPr>
        <p:spPr>
          <a:xfrm>
            <a:off x="82073" y="14516"/>
            <a:ext cx="1284503" cy="25895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3874969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2649AE-9BB7-4243-BFD1-D3FEC1661D08}"/>
              </a:ext>
            </a:extLst>
          </p:cNvPr>
          <p:cNvSpPr txBox="1"/>
          <p:nvPr/>
        </p:nvSpPr>
        <p:spPr>
          <a:xfrm>
            <a:off x="1195160" y="395533"/>
            <a:ext cx="2564102"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Proportion Views</a:t>
            </a:r>
          </a:p>
        </p:txBody>
      </p:sp>
      <p:sp>
        <p:nvSpPr>
          <p:cNvPr id="9" name="TextBox 8">
            <a:extLst>
              <a:ext uri="{FF2B5EF4-FFF2-40B4-BE49-F238E27FC236}">
                <a16:creationId xmlns:a16="http://schemas.microsoft.com/office/drawing/2014/main" id="{8A301F64-8D77-1646-92A2-320883CEF085}"/>
              </a:ext>
            </a:extLst>
          </p:cNvPr>
          <p:cNvSpPr txBox="1"/>
          <p:nvPr/>
        </p:nvSpPr>
        <p:spPr>
          <a:xfrm>
            <a:off x="5423995" y="395533"/>
            <a:ext cx="2796466"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Proportion Usage</a:t>
            </a:r>
          </a:p>
        </p:txBody>
      </p:sp>
      <p:pic>
        <p:nvPicPr>
          <p:cNvPr id="15" name="Picture 14">
            <a:extLst>
              <a:ext uri="{FF2B5EF4-FFF2-40B4-BE49-F238E27FC236}">
                <a16:creationId xmlns:a16="http://schemas.microsoft.com/office/drawing/2014/main" id="{80E6CC6A-F707-8946-8701-D9D2B6838FCA}"/>
              </a:ext>
            </a:extLst>
          </p:cNvPr>
          <p:cNvPicPr>
            <a:picLocks noChangeAspect="1"/>
          </p:cNvPicPr>
          <p:nvPr/>
        </p:nvPicPr>
        <p:blipFill>
          <a:blip r:embed="rId2"/>
          <a:stretch>
            <a:fillRect/>
          </a:stretch>
        </p:blipFill>
        <p:spPr>
          <a:xfrm>
            <a:off x="87982" y="1195754"/>
            <a:ext cx="4438913" cy="2617127"/>
          </a:xfrm>
          <a:prstGeom prst="rect">
            <a:avLst/>
          </a:prstGeom>
        </p:spPr>
      </p:pic>
      <p:pic>
        <p:nvPicPr>
          <p:cNvPr id="17" name="Picture 16">
            <a:extLst>
              <a:ext uri="{FF2B5EF4-FFF2-40B4-BE49-F238E27FC236}">
                <a16:creationId xmlns:a16="http://schemas.microsoft.com/office/drawing/2014/main" id="{2619A129-03EE-8241-9220-61D1D20CEA9A}"/>
              </a:ext>
            </a:extLst>
          </p:cNvPr>
          <p:cNvPicPr>
            <a:picLocks noChangeAspect="1"/>
          </p:cNvPicPr>
          <p:nvPr/>
        </p:nvPicPr>
        <p:blipFill>
          <a:blip r:embed="rId3"/>
          <a:stretch>
            <a:fillRect/>
          </a:stretch>
        </p:blipFill>
        <p:spPr>
          <a:xfrm>
            <a:off x="4602771" y="1195754"/>
            <a:ext cx="4438915" cy="2617127"/>
          </a:xfrm>
          <a:prstGeom prst="rect">
            <a:avLst/>
          </a:prstGeom>
        </p:spPr>
      </p:pic>
      <p:sp>
        <p:nvSpPr>
          <p:cNvPr id="14" name="Rectangle 13">
            <a:extLst>
              <a:ext uri="{FF2B5EF4-FFF2-40B4-BE49-F238E27FC236}">
                <a16:creationId xmlns:a16="http://schemas.microsoft.com/office/drawing/2014/main" id="{5E1CD4F0-312D-8743-A5B9-4B2FA3C467E9}"/>
              </a:ext>
            </a:extLst>
          </p:cNvPr>
          <p:cNvSpPr/>
          <p:nvPr/>
        </p:nvSpPr>
        <p:spPr>
          <a:xfrm>
            <a:off x="2477211" y="1488654"/>
            <a:ext cx="1891422" cy="161582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r"/>
            <a:r>
              <a:rPr lang="en-US" sz="900" dirty="0">
                <a:latin typeface="Calibri" panose="020F0502020204030204" pitchFamily="34" charset="0"/>
                <a:ea typeface="Calibri" panose="020F0502020204030204" pitchFamily="34" charset="0"/>
                <a:cs typeface="Times New Roman" panose="02020603050405020304" pitchFamily="18" charset="0"/>
              </a:rPr>
              <a:t>Crazy Rich Asians </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Incredibles 2                </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Ocean's 8</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Jurassic World: Fallen Kingdom</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Avengers: Infinity War</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The Big Bang Theory S11</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Deadpool 2</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The Spy Who Dumped Me</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Cold Case (Japan)</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                        The Incredibles</a:t>
            </a:r>
          </a:p>
          <a:p>
            <a:pPr algn="r"/>
            <a:r>
              <a:rPr lang="en-US" sz="900" dirty="0">
                <a:latin typeface="Calibri" panose="020F0502020204030204" pitchFamily="34" charset="0"/>
                <a:ea typeface="Calibri" panose="020F0502020204030204" pitchFamily="34" charset="0"/>
                <a:cs typeface="Times New Roman" panose="02020603050405020304" pitchFamily="18" charset="0"/>
              </a:rPr>
              <a:t>…</a:t>
            </a:r>
          </a:p>
        </p:txBody>
      </p:sp>
      <p:sp>
        <p:nvSpPr>
          <p:cNvPr id="19" name="Title 1">
            <a:extLst>
              <a:ext uri="{FF2B5EF4-FFF2-40B4-BE49-F238E27FC236}">
                <a16:creationId xmlns:a16="http://schemas.microsoft.com/office/drawing/2014/main" id="{55AD2BC5-1765-7741-BA4B-E7D7A7DD5D41}"/>
              </a:ext>
            </a:extLst>
          </p:cNvPr>
          <p:cNvSpPr txBox="1">
            <a:spLocks/>
          </p:cNvSpPr>
          <p:nvPr/>
        </p:nvSpPr>
        <p:spPr>
          <a:xfrm>
            <a:off x="82073" y="14516"/>
            <a:ext cx="1284503" cy="258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Cordia New" panose="020B0304020202020204" pitchFamily="34" charset="-34"/>
                <a:cs typeface="Cordia New" panose="020B0304020202020204" pitchFamily="34" charset="-34"/>
              </a:rPr>
              <a:t>Data Organization</a:t>
            </a:r>
            <a:endParaRPr lang="en-US" sz="1600" dirty="0">
              <a:solidFill>
                <a:schemeClr val="bg1"/>
              </a:solidFill>
              <a:latin typeface="Cordia New" panose="020B0304020202020204" pitchFamily="34" charset="-34"/>
              <a:cs typeface="Cordia New" panose="020B0304020202020204" pitchFamily="34" charset="-34"/>
            </a:endParaRPr>
          </a:p>
        </p:txBody>
      </p:sp>
      <p:sp>
        <p:nvSpPr>
          <p:cNvPr id="8" name="Google Shape;211;p33">
            <a:extLst>
              <a:ext uri="{FF2B5EF4-FFF2-40B4-BE49-F238E27FC236}">
                <a16:creationId xmlns:a16="http://schemas.microsoft.com/office/drawing/2014/main" id="{7D30C1B9-2EBB-5F4D-85B1-48B96C83B669}"/>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73619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DA1FB8-4EDB-4B42-BC69-FDC7DD307477}"/>
              </a:ext>
            </a:extLst>
          </p:cNvPr>
          <p:cNvSpPr/>
          <p:nvPr/>
        </p:nvSpPr>
        <p:spPr>
          <a:xfrm>
            <a:off x="201392" y="2111741"/>
            <a:ext cx="1685925" cy="547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Is ‘Proportion Views’ high enough? </a:t>
            </a:r>
          </a:p>
        </p:txBody>
      </p:sp>
      <p:cxnSp>
        <p:nvCxnSpPr>
          <p:cNvPr id="7" name="Straight Arrow Connector 6">
            <a:extLst>
              <a:ext uri="{FF2B5EF4-FFF2-40B4-BE49-F238E27FC236}">
                <a16:creationId xmlns:a16="http://schemas.microsoft.com/office/drawing/2014/main" id="{63A70AE6-79D4-884B-A15F-131F7211BACD}"/>
              </a:ext>
            </a:extLst>
          </p:cNvPr>
          <p:cNvCxnSpPr>
            <a:cxnSpLocks/>
          </p:cNvCxnSpPr>
          <p:nvPr/>
        </p:nvCxnSpPr>
        <p:spPr>
          <a:xfrm flipV="1">
            <a:off x="2013041" y="1928086"/>
            <a:ext cx="836691" cy="24550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727643-19A3-9B41-805B-4A8A7A5B337C}"/>
              </a:ext>
            </a:extLst>
          </p:cNvPr>
          <p:cNvSpPr txBox="1"/>
          <p:nvPr/>
        </p:nvSpPr>
        <p:spPr>
          <a:xfrm>
            <a:off x="2073596" y="1722848"/>
            <a:ext cx="357790"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No</a:t>
            </a:r>
          </a:p>
        </p:txBody>
      </p:sp>
      <p:sp>
        <p:nvSpPr>
          <p:cNvPr id="10" name="Rectangle 9">
            <a:extLst>
              <a:ext uri="{FF2B5EF4-FFF2-40B4-BE49-F238E27FC236}">
                <a16:creationId xmlns:a16="http://schemas.microsoft.com/office/drawing/2014/main" id="{E44312EA-CBC6-1B47-976C-90E53F752C7D}"/>
              </a:ext>
            </a:extLst>
          </p:cNvPr>
          <p:cNvSpPr/>
          <p:nvPr/>
        </p:nvSpPr>
        <p:spPr>
          <a:xfrm>
            <a:off x="2910287" y="1438183"/>
            <a:ext cx="921366" cy="7420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Do not recommend the media</a:t>
            </a:r>
          </a:p>
        </p:txBody>
      </p:sp>
      <p:sp>
        <p:nvSpPr>
          <p:cNvPr id="11" name="Rectangle 10">
            <a:extLst>
              <a:ext uri="{FF2B5EF4-FFF2-40B4-BE49-F238E27FC236}">
                <a16:creationId xmlns:a16="http://schemas.microsoft.com/office/drawing/2014/main" id="{495500FC-CAB4-254C-8B99-B4EFFB497C05}"/>
              </a:ext>
            </a:extLst>
          </p:cNvPr>
          <p:cNvSpPr/>
          <p:nvPr/>
        </p:nvSpPr>
        <p:spPr>
          <a:xfrm>
            <a:off x="2910343" y="2822382"/>
            <a:ext cx="986954" cy="6760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Recommend </a:t>
            </a:r>
            <a:r>
              <a:rPr lang="en-US" sz="1600">
                <a:latin typeface="Cordia New" panose="020B0304020202020204" pitchFamily="34" charset="-34"/>
                <a:cs typeface="Cordia New" panose="020B0304020202020204" pitchFamily="34" charset="-34"/>
              </a:rPr>
              <a:t>the media</a:t>
            </a:r>
            <a:endParaRPr lang="en-US" sz="1600" dirty="0">
              <a:latin typeface="Cordia New" panose="020B0304020202020204" pitchFamily="34" charset="-34"/>
              <a:cs typeface="Cordia New" panose="020B0304020202020204" pitchFamily="34" charset="-34"/>
            </a:endParaRPr>
          </a:p>
        </p:txBody>
      </p:sp>
      <p:cxnSp>
        <p:nvCxnSpPr>
          <p:cNvPr id="12" name="Straight Arrow Connector 11">
            <a:extLst>
              <a:ext uri="{FF2B5EF4-FFF2-40B4-BE49-F238E27FC236}">
                <a16:creationId xmlns:a16="http://schemas.microsoft.com/office/drawing/2014/main" id="{2A8BC070-9AA9-5C49-B1B6-166F1912814A}"/>
              </a:ext>
            </a:extLst>
          </p:cNvPr>
          <p:cNvCxnSpPr>
            <a:cxnSpLocks/>
          </p:cNvCxnSpPr>
          <p:nvPr/>
        </p:nvCxnSpPr>
        <p:spPr>
          <a:xfrm>
            <a:off x="2012986" y="2670896"/>
            <a:ext cx="836746" cy="322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BF8CD4-5EBC-1947-AAD9-69B7E6E96655}"/>
              </a:ext>
            </a:extLst>
          </p:cNvPr>
          <p:cNvSpPr txBox="1"/>
          <p:nvPr/>
        </p:nvSpPr>
        <p:spPr>
          <a:xfrm>
            <a:off x="2095316" y="2832226"/>
            <a:ext cx="409086"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Yes</a:t>
            </a:r>
          </a:p>
        </p:txBody>
      </p:sp>
      <p:cxnSp>
        <p:nvCxnSpPr>
          <p:cNvPr id="18" name="Straight Arrow Connector 17">
            <a:extLst>
              <a:ext uri="{FF2B5EF4-FFF2-40B4-BE49-F238E27FC236}">
                <a16:creationId xmlns:a16="http://schemas.microsoft.com/office/drawing/2014/main" id="{634CE541-E444-B04F-8575-E9C65783DA6C}"/>
              </a:ext>
            </a:extLst>
          </p:cNvPr>
          <p:cNvCxnSpPr>
            <a:cxnSpLocks/>
          </p:cNvCxnSpPr>
          <p:nvPr/>
        </p:nvCxnSpPr>
        <p:spPr>
          <a:xfrm>
            <a:off x="3935845" y="3157621"/>
            <a:ext cx="349275"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631EC51-1C6C-FB40-B4FE-8660EEC046B6}"/>
              </a:ext>
            </a:extLst>
          </p:cNvPr>
          <p:cNvSpPr/>
          <p:nvPr/>
        </p:nvSpPr>
        <p:spPr>
          <a:xfrm>
            <a:off x="4323669" y="2870949"/>
            <a:ext cx="1473450" cy="49146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Is ‘Proportion Usage’ high enough?</a:t>
            </a:r>
          </a:p>
        </p:txBody>
      </p:sp>
      <p:cxnSp>
        <p:nvCxnSpPr>
          <p:cNvPr id="21" name="Straight Arrow Connector 20">
            <a:extLst>
              <a:ext uri="{FF2B5EF4-FFF2-40B4-BE49-F238E27FC236}">
                <a16:creationId xmlns:a16="http://schemas.microsoft.com/office/drawing/2014/main" id="{6B5D393E-B8B4-234E-B600-A42A8C06C610}"/>
              </a:ext>
            </a:extLst>
          </p:cNvPr>
          <p:cNvCxnSpPr>
            <a:cxnSpLocks/>
          </p:cNvCxnSpPr>
          <p:nvPr/>
        </p:nvCxnSpPr>
        <p:spPr>
          <a:xfrm flipV="1">
            <a:off x="5922850" y="2740017"/>
            <a:ext cx="855003" cy="21916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5304F21-9928-CA41-959B-CEC839AF6FD2}"/>
              </a:ext>
            </a:extLst>
          </p:cNvPr>
          <p:cNvSpPr/>
          <p:nvPr/>
        </p:nvSpPr>
        <p:spPr>
          <a:xfrm>
            <a:off x="6970415" y="2396971"/>
            <a:ext cx="1385706" cy="547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Bottom of the recommendation</a:t>
            </a:r>
          </a:p>
        </p:txBody>
      </p:sp>
      <p:sp>
        <p:nvSpPr>
          <p:cNvPr id="26" name="Rectangle 25">
            <a:extLst>
              <a:ext uri="{FF2B5EF4-FFF2-40B4-BE49-F238E27FC236}">
                <a16:creationId xmlns:a16="http://schemas.microsoft.com/office/drawing/2014/main" id="{CFA351AE-492C-534E-BC37-18B737EE4B84}"/>
              </a:ext>
            </a:extLst>
          </p:cNvPr>
          <p:cNvSpPr/>
          <p:nvPr/>
        </p:nvSpPr>
        <p:spPr>
          <a:xfrm>
            <a:off x="7033933" y="3498465"/>
            <a:ext cx="1385706" cy="52970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ordia New" panose="020B0304020202020204" pitchFamily="34" charset="-34"/>
                <a:cs typeface="Cordia New" panose="020B0304020202020204" pitchFamily="34" charset="-34"/>
              </a:rPr>
              <a:t>Top of the recommendation</a:t>
            </a:r>
          </a:p>
        </p:txBody>
      </p:sp>
      <p:sp>
        <p:nvSpPr>
          <p:cNvPr id="15" name="TextBox 14">
            <a:extLst>
              <a:ext uri="{FF2B5EF4-FFF2-40B4-BE49-F238E27FC236}">
                <a16:creationId xmlns:a16="http://schemas.microsoft.com/office/drawing/2014/main" id="{4BCD1849-CFF7-FC44-BBF2-BFCADCBEEE48}"/>
              </a:ext>
            </a:extLst>
          </p:cNvPr>
          <p:cNvSpPr txBox="1"/>
          <p:nvPr/>
        </p:nvSpPr>
        <p:spPr>
          <a:xfrm>
            <a:off x="6008000" y="3617537"/>
            <a:ext cx="409086"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Yes</a:t>
            </a:r>
          </a:p>
        </p:txBody>
      </p:sp>
      <p:sp>
        <p:nvSpPr>
          <p:cNvPr id="20" name="TextBox 19">
            <a:extLst>
              <a:ext uri="{FF2B5EF4-FFF2-40B4-BE49-F238E27FC236}">
                <a16:creationId xmlns:a16="http://schemas.microsoft.com/office/drawing/2014/main" id="{7E88658A-0766-D141-B6D4-2973CDA45AEF}"/>
              </a:ext>
            </a:extLst>
          </p:cNvPr>
          <p:cNvSpPr txBox="1"/>
          <p:nvPr/>
        </p:nvSpPr>
        <p:spPr>
          <a:xfrm>
            <a:off x="6058436" y="2532394"/>
            <a:ext cx="357790" cy="338554"/>
          </a:xfrm>
          <a:prstGeom prst="rect">
            <a:avLst/>
          </a:prstGeom>
          <a:noFill/>
        </p:spPr>
        <p:txBody>
          <a:bodyPr wrap="none" rtlCol="0">
            <a:spAutoFit/>
          </a:bodyPr>
          <a:lstStyle/>
          <a:p>
            <a:r>
              <a:rPr lang="en-US" sz="1600" dirty="0">
                <a:solidFill>
                  <a:schemeClr val="bg1"/>
                </a:solidFill>
                <a:latin typeface="Cordia New" panose="020B0304020202020204" pitchFamily="34" charset="-34"/>
                <a:cs typeface="Cordia New" panose="020B0304020202020204" pitchFamily="34" charset="-34"/>
              </a:rPr>
              <a:t>No</a:t>
            </a:r>
          </a:p>
        </p:txBody>
      </p:sp>
      <p:sp>
        <p:nvSpPr>
          <p:cNvPr id="22" name="Title 1">
            <a:extLst>
              <a:ext uri="{FF2B5EF4-FFF2-40B4-BE49-F238E27FC236}">
                <a16:creationId xmlns:a16="http://schemas.microsoft.com/office/drawing/2014/main" id="{49D6CE39-2158-C14B-9077-90C33C210DA3}"/>
              </a:ext>
            </a:extLst>
          </p:cNvPr>
          <p:cNvSpPr txBox="1">
            <a:spLocks/>
          </p:cNvSpPr>
          <p:nvPr/>
        </p:nvSpPr>
        <p:spPr>
          <a:xfrm>
            <a:off x="1495887" y="403634"/>
            <a:ext cx="6152225"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solidFill>
                  <a:schemeClr val="bg1"/>
                </a:solidFill>
                <a:latin typeface="Cordia New" panose="020B0304020202020204" pitchFamily="34" charset="-34"/>
                <a:cs typeface="Cordia New" panose="020B0304020202020204" pitchFamily="34" charset="-34"/>
              </a:rPr>
              <a:t>Hierarchy of Proportion Views and Proportion Usage</a:t>
            </a:r>
          </a:p>
        </p:txBody>
      </p:sp>
      <p:cxnSp>
        <p:nvCxnSpPr>
          <p:cNvPr id="24" name="Straight Arrow Connector 23">
            <a:extLst>
              <a:ext uri="{FF2B5EF4-FFF2-40B4-BE49-F238E27FC236}">
                <a16:creationId xmlns:a16="http://schemas.microsoft.com/office/drawing/2014/main" id="{D091D525-184E-FD47-8E0B-00E1B311C85A}"/>
              </a:ext>
            </a:extLst>
          </p:cNvPr>
          <p:cNvCxnSpPr>
            <a:cxnSpLocks/>
          </p:cNvCxnSpPr>
          <p:nvPr/>
        </p:nvCxnSpPr>
        <p:spPr>
          <a:xfrm>
            <a:off x="5922850" y="3456207"/>
            <a:ext cx="836746" cy="32266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CD0A6CDD-70D9-C749-88A7-BA6163C9890F}"/>
              </a:ext>
            </a:extLst>
          </p:cNvPr>
          <p:cNvSpPr txBox="1">
            <a:spLocks/>
          </p:cNvSpPr>
          <p:nvPr/>
        </p:nvSpPr>
        <p:spPr>
          <a:xfrm>
            <a:off x="82073" y="14516"/>
            <a:ext cx="1284503" cy="258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Cordia New" panose="020B0304020202020204" pitchFamily="34" charset="-34"/>
                <a:cs typeface="Cordia New" panose="020B0304020202020204" pitchFamily="34" charset="-34"/>
              </a:rPr>
              <a:t>Data Organization</a:t>
            </a:r>
            <a:endParaRPr lang="en-US" sz="1600" dirty="0">
              <a:solidFill>
                <a:schemeClr val="bg1"/>
              </a:solidFill>
              <a:latin typeface="Cordia New" panose="020B0304020202020204" pitchFamily="34" charset="-34"/>
              <a:cs typeface="Cordia New" panose="020B0304020202020204" pitchFamily="34" charset="-34"/>
            </a:endParaRPr>
          </a:p>
        </p:txBody>
      </p:sp>
      <p:sp>
        <p:nvSpPr>
          <p:cNvPr id="23" name="Google Shape;211;p33">
            <a:extLst>
              <a:ext uri="{FF2B5EF4-FFF2-40B4-BE49-F238E27FC236}">
                <a16:creationId xmlns:a16="http://schemas.microsoft.com/office/drawing/2014/main" id="{C5380487-D0C0-EC4D-AF52-1D471019835C}"/>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13</a:t>
            </a:fld>
            <a:endParaRPr dirty="0"/>
          </a:p>
        </p:txBody>
      </p:sp>
    </p:spTree>
    <p:extLst>
      <p:ext uri="{BB962C8B-B14F-4D97-AF65-F5344CB8AC3E}">
        <p14:creationId xmlns:p14="http://schemas.microsoft.com/office/powerpoint/2010/main" val="1215073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animBg="1"/>
      <p:bldP spid="11" grpId="0" animBg="1"/>
      <p:bldP spid="16" grpId="0"/>
      <p:bldP spid="19" grpId="0" animBg="1"/>
      <p:bldP spid="25" grpId="0" animBg="1"/>
      <p:bldP spid="26" grpId="0" animBg="1"/>
      <p:bldP spid="15"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40EB7F4-2C55-F844-BA32-8C5FACD65C97}"/>
              </a:ext>
            </a:extLst>
          </p:cNvPr>
          <p:cNvSpPr txBox="1">
            <a:spLocks/>
          </p:cNvSpPr>
          <p:nvPr/>
        </p:nvSpPr>
        <p:spPr>
          <a:xfrm>
            <a:off x="339755" y="114660"/>
            <a:ext cx="8464492"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bg1"/>
                </a:solidFill>
                <a:latin typeface="Cordia New" panose="020B0304020202020204" pitchFamily="34" charset="-34"/>
                <a:cs typeface="Cordia New" panose="020B0304020202020204" pitchFamily="34" charset="-34"/>
              </a:rPr>
              <a:t>Aggregating</a:t>
            </a:r>
          </a:p>
        </p:txBody>
      </p:sp>
      <p:sp>
        <p:nvSpPr>
          <p:cNvPr id="28" name="Rectangle 27">
            <a:extLst>
              <a:ext uri="{FF2B5EF4-FFF2-40B4-BE49-F238E27FC236}">
                <a16:creationId xmlns:a16="http://schemas.microsoft.com/office/drawing/2014/main" id="{76626BBC-62DB-294D-82C2-45C94A3A96D2}"/>
              </a:ext>
            </a:extLst>
          </p:cNvPr>
          <p:cNvSpPr/>
          <p:nvPr/>
        </p:nvSpPr>
        <p:spPr>
          <a:xfrm>
            <a:off x="339755" y="1225118"/>
            <a:ext cx="1382513" cy="1526960"/>
          </a:xfrm>
          <a:prstGeom prst="rect">
            <a:avLst/>
          </a:prstGeom>
        </p:spPr>
        <p:txBody>
          <a:bodyPr wrap="none" rtlCol="0" anchor="ctr">
            <a:spAutoFit/>
          </a:bodyPr>
          <a:lstStyle/>
          <a:p>
            <a:pPr algn="l"/>
            <a:endParaRPr lang="en-US" dirty="0">
              <a:solidFill>
                <a:schemeClr val="bg1"/>
              </a:solidFill>
            </a:endParaRPr>
          </a:p>
        </p:txBody>
      </p:sp>
      <p:sp>
        <p:nvSpPr>
          <p:cNvPr id="29" name="Rectangle 28">
            <a:extLst>
              <a:ext uri="{FF2B5EF4-FFF2-40B4-BE49-F238E27FC236}">
                <a16:creationId xmlns:a16="http://schemas.microsoft.com/office/drawing/2014/main" id="{E48274E6-6730-0045-AEE4-F26B96B989A8}"/>
              </a:ext>
            </a:extLst>
          </p:cNvPr>
          <p:cNvSpPr/>
          <p:nvPr/>
        </p:nvSpPr>
        <p:spPr>
          <a:xfrm>
            <a:off x="612559" y="1225118"/>
            <a:ext cx="1180730" cy="852257"/>
          </a:xfrm>
          <a:prstGeom prst="rect">
            <a:avLst/>
          </a:prstGeom>
        </p:spPr>
        <p:txBody>
          <a:bodyPr wrap="none" rtlCol="0" anchor="ctr">
            <a:spAutoFit/>
          </a:bodyPr>
          <a:lstStyle/>
          <a:p>
            <a:pPr algn="l"/>
            <a:endParaRPr lang="en-US" dirty="0">
              <a:solidFill>
                <a:schemeClr val="bg1"/>
              </a:solidFill>
            </a:endParaRPr>
          </a:p>
        </p:txBody>
      </p:sp>
      <p:sp>
        <p:nvSpPr>
          <p:cNvPr id="30" name="Rectangle 29">
            <a:extLst>
              <a:ext uri="{FF2B5EF4-FFF2-40B4-BE49-F238E27FC236}">
                <a16:creationId xmlns:a16="http://schemas.microsoft.com/office/drawing/2014/main" id="{AF6BAD56-E270-DE47-AA1F-61933F7F99E0}"/>
              </a:ext>
            </a:extLst>
          </p:cNvPr>
          <p:cNvSpPr/>
          <p:nvPr/>
        </p:nvSpPr>
        <p:spPr>
          <a:xfrm>
            <a:off x="403989" y="1113653"/>
            <a:ext cx="1179113" cy="3385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Flight Data</a:t>
            </a:r>
          </a:p>
        </p:txBody>
      </p:sp>
      <p:sp>
        <p:nvSpPr>
          <p:cNvPr id="31" name="TextBox 30">
            <a:extLst>
              <a:ext uri="{FF2B5EF4-FFF2-40B4-BE49-F238E27FC236}">
                <a16:creationId xmlns:a16="http://schemas.microsoft.com/office/drawing/2014/main" id="{01CB7D5C-DF97-D947-949D-1BA144AC52EE}"/>
              </a:ext>
            </a:extLst>
          </p:cNvPr>
          <p:cNvSpPr txBox="1"/>
          <p:nvPr/>
        </p:nvSpPr>
        <p:spPr>
          <a:xfrm>
            <a:off x="1798146" y="1021320"/>
            <a:ext cx="340158" cy="523220"/>
          </a:xfrm>
          <a:prstGeom prst="rect">
            <a:avLst/>
          </a:prstGeom>
          <a:noFill/>
        </p:spPr>
        <p:txBody>
          <a:bodyPr wrap="non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a:t>
            </a:r>
          </a:p>
        </p:txBody>
      </p:sp>
      <p:sp>
        <p:nvSpPr>
          <p:cNvPr id="32" name="Rectangle 31">
            <a:extLst>
              <a:ext uri="{FF2B5EF4-FFF2-40B4-BE49-F238E27FC236}">
                <a16:creationId xmlns:a16="http://schemas.microsoft.com/office/drawing/2014/main" id="{6AB636A6-359F-5A4C-AF1C-638BF1FD809B}"/>
              </a:ext>
            </a:extLst>
          </p:cNvPr>
          <p:cNvSpPr/>
          <p:nvPr/>
        </p:nvSpPr>
        <p:spPr>
          <a:xfrm>
            <a:off x="2294093" y="878994"/>
            <a:ext cx="1179113" cy="6858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Media Data</a:t>
            </a:r>
          </a:p>
        </p:txBody>
      </p:sp>
      <p:sp>
        <p:nvSpPr>
          <p:cNvPr id="33" name="Rectangle 32">
            <a:extLst>
              <a:ext uri="{FF2B5EF4-FFF2-40B4-BE49-F238E27FC236}">
                <a16:creationId xmlns:a16="http://schemas.microsoft.com/office/drawing/2014/main" id="{65557A2A-81A0-6445-91A3-FB4CF12CB092}"/>
              </a:ext>
            </a:extLst>
          </p:cNvPr>
          <p:cNvSpPr/>
          <p:nvPr/>
        </p:nvSpPr>
        <p:spPr>
          <a:xfrm>
            <a:off x="4088667" y="797292"/>
            <a:ext cx="1382513" cy="86500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Feature Engineering</a:t>
            </a:r>
          </a:p>
        </p:txBody>
      </p:sp>
      <p:sp>
        <p:nvSpPr>
          <p:cNvPr id="34" name="TextBox 33">
            <a:extLst>
              <a:ext uri="{FF2B5EF4-FFF2-40B4-BE49-F238E27FC236}">
                <a16:creationId xmlns:a16="http://schemas.microsoft.com/office/drawing/2014/main" id="{E0FCC700-7A01-4A42-9CD8-473E83CE4278}"/>
              </a:ext>
            </a:extLst>
          </p:cNvPr>
          <p:cNvSpPr txBox="1"/>
          <p:nvPr/>
        </p:nvSpPr>
        <p:spPr>
          <a:xfrm>
            <a:off x="3550248" y="960284"/>
            <a:ext cx="340158" cy="523220"/>
          </a:xfrm>
          <a:prstGeom prst="rect">
            <a:avLst/>
          </a:prstGeom>
          <a:noFill/>
        </p:spPr>
        <p:txBody>
          <a:bodyPr wrap="non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a:t>
            </a:r>
            <a:endParaRPr lang="en-US" sz="2400" dirty="0">
              <a:solidFill>
                <a:schemeClr val="bg1"/>
              </a:solidFill>
              <a:latin typeface="Cordia New" panose="020B0304020202020204" pitchFamily="34" charset="-34"/>
              <a:cs typeface="Cordia New" panose="020B0304020202020204" pitchFamily="34" charset="-34"/>
            </a:endParaRPr>
          </a:p>
        </p:txBody>
      </p:sp>
      <p:sp>
        <p:nvSpPr>
          <p:cNvPr id="36" name="Rectangle 35">
            <a:extLst>
              <a:ext uri="{FF2B5EF4-FFF2-40B4-BE49-F238E27FC236}">
                <a16:creationId xmlns:a16="http://schemas.microsoft.com/office/drawing/2014/main" id="{A684381B-22EB-B74D-9227-E50D8A7F31F2}"/>
              </a:ext>
            </a:extLst>
          </p:cNvPr>
          <p:cNvSpPr/>
          <p:nvPr/>
        </p:nvSpPr>
        <p:spPr>
          <a:xfrm>
            <a:off x="6316379" y="815919"/>
            <a:ext cx="1382513" cy="82977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Cordia New" panose="020B0304020202020204" pitchFamily="34" charset="-34"/>
                <a:cs typeface="Cordia New" panose="020B0304020202020204" pitchFamily="34" charset="-34"/>
              </a:rPr>
              <a:t>Aggregated Dataset</a:t>
            </a:r>
          </a:p>
        </p:txBody>
      </p:sp>
      <p:graphicFrame>
        <p:nvGraphicFramePr>
          <p:cNvPr id="37" name="Table 36">
            <a:extLst>
              <a:ext uri="{FF2B5EF4-FFF2-40B4-BE49-F238E27FC236}">
                <a16:creationId xmlns:a16="http://schemas.microsoft.com/office/drawing/2014/main" id="{42E3E83F-8D9E-8540-AD27-24F54B94F719}"/>
              </a:ext>
            </a:extLst>
          </p:cNvPr>
          <p:cNvGraphicFramePr>
            <a:graphicFrameLocks noGrp="1"/>
          </p:cNvGraphicFramePr>
          <p:nvPr/>
        </p:nvGraphicFramePr>
        <p:xfrm>
          <a:off x="148515" y="2088700"/>
          <a:ext cx="8655730" cy="2099705"/>
        </p:xfrm>
        <a:graphic>
          <a:graphicData uri="http://schemas.openxmlformats.org/drawingml/2006/table">
            <a:tbl>
              <a:tblPr>
                <a:tableStyleId>{3C2FFA5D-87B4-456A-9821-1D502468CF0F}</a:tableStyleId>
              </a:tblPr>
              <a:tblGrid>
                <a:gridCol w="1195676">
                  <a:extLst>
                    <a:ext uri="{9D8B030D-6E8A-4147-A177-3AD203B41FA5}">
                      <a16:colId xmlns:a16="http://schemas.microsoft.com/office/drawing/2014/main" val="2592128138"/>
                    </a:ext>
                  </a:extLst>
                </a:gridCol>
                <a:gridCol w="710700">
                  <a:extLst>
                    <a:ext uri="{9D8B030D-6E8A-4147-A177-3AD203B41FA5}">
                      <a16:colId xmlns:a16="http://schemas.microsoft.com/office/drawing/2014/main" val="303011630"/>
                    </a:ext>
                  </a:extLst>
                </a:gridCol>
                <a:gridCol w="643303">
                  <a:extLst>
                    <a:ext uri="{9D8B030D-6E8A-4147-A177-3AD203B41FA5}">
                      <a16:colId xmlns:a16="http://schemas.microsoft.com/office/drawing/2014/main" val="1469504219"/>
                    </a:ext>
                  </a:extLst>
                </a:gridCol>
                <a:gridCol w="513119">
                  <a:extLst>
                    <a:ext uri="{9D8B030D-6E8A-4147-A177-3AD203B41FA5}">
                      <a16:colId xmlns:a16="http://schemas.microsoft.com/office/drawing/2014/main" val="3081625468"/>
                    </a:ext>
                  </a:extLst>
                </a:gridCol>
                <a:gridCol w="1056443">
                  <a:extLst>
                    <a:ext uri="{9D8B030D-6E8A-4147-A177-3AD203B41FA5}">
                      <a16:colId xmlns:a16="http://schemas.microsoft.com/office/drawing/2014/main" val="255533047"/>
                    </a:ext>
                  </a:extLst>
                </a:gridCol>
                <a:gridCol w="550415">
                  <a:extLst>
                    <a:ext uri="{9D8B030D-6E8A-4147-A177-3AD203B41FA5}">
                      <a16:colId xmlns:a16="http://schemas.microsoft.com/office/drawing/2014/main" val="2713714967"/>
                    </a:ext>
                  </a:extLst>
                </a:gridCol>
                <a:gridCol w="719092">
                  <a:extLst>
                    <a:ext uri="{9D8B030D-6E8A-4147-A177-3AD203B41FA5}">
                      <a16:colId xmlns:a16="http://schemas.microsoft.com/office/drawing/2014/main" val="2682391571"/>
                    </a:ext>
                  </a:extLst>
                </a:gridCol>
                <a:gridCol w="861134">
                  <a:extLst>
                    <a:ext uri="{9D8B030D-6E8A-4147-A177-3AD203B41FA5}">
                      <a16:colId xmlns:a16="http://schemas.microsoft.com/office/drawing/2014/main" val="2636870556"/>
                    </a:ext>
                  </a:extLst>
                </a:gridCol>
                <a:gridCol w="523782">
                  <a:extLst>
                    <a:ext uri="{9D8B030D-6E8A-4147-A177-3AD203B41FA5}">
                      <a16:colId xmlns:a16="http://schemas.microsoft.com/office/drawing/2014/main" val="2505779420"/>
                    </a:ext>
                  </a:extLst>
                </a:gridCol>
                <a:gridCol w="932156">
                  <a:extLst>
                    <a:ext uri="{9D8B030D-6E8A-4147-A177-3AD203B41FA5}">
                      <a16:colId xmlns:a16="http://schemas.microsoft.com/office/drawing/2014/main" val="3713697477"/>
                    </a:ext>
                  </a:extLst>
                </a:gridCol>
                <a:gridCol w="949910">
                  <a:extLst>
                    <a:ext uri="{9D8B030D-6E8A-4147-A177-3AD203B41FA5}">
                      <a16:colId xmlns:a16="http://schemas.microsoft.com/office/drawing/2014/main" val="662209143"/>
                    </a:ext>
                  </a:extLst>
                </a:gridCol>
              </a:tblGrid>
              <a:tr h="478710">
                <a:tc>
                  <a:txBody>
                    <a:bodyPr/>
                    <a:lstStyle/>
                    <a:p>
                      <a:pPr algn="ctr"/>
                      <a:r>
                        <a:rPr lang="en-US" sz="1600" b="1" dirty="0">
                          <a:effectLst/>
                          <a:latin typeface="Cordia New" panose="020B0304020202020204" pitchFamily="34" charset="-34"/>
                          <a:cs typeface="Cordia New" panose="020B0304020202020204" pitchFamily="34" charset="-34"/>
                        </a:rPr>
                        <a:t>mediaTitle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a_list_qty</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nom_idx</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err="1">
                          <a:effectLst/>
                          <a:latin typeface="Cordia New" panose="020B0304020202020204" pitchFamily="34" charset="-34"/>
                          <a:cs typeface="Cordia New" panose="020B0304020202020204" pitchFamily="34" charset="-34"/>
                        </a:rPr>
                        <a:t>win_idx</a:t>
                      </a:r>
                      <a:endParaRPr lang="en-US" sz="1600" b="1" dirty="0">
                        <a:effectLst/>
                        <a:latin typeface="Cordia New" panose="020B0304020202020204" pitchFamily="34" charset="-34"/>
                        <a:cs typeface="Cordia New" panose="020B0304020202020204" pitchFamily="34" charset="-34"/>
                      </a:endParaRP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year category</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genre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country Zone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peopleScore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price tag</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prop view</a:t>
                      </a: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prop usage</a:t>
                      </a:r>
                    </a:p>
                  </a:txBody>
                  <a:tcPr marL="11707" marR="11707" marT="11707" marB="11707"/>
                </a:tc>
                <a:extLst>
                  <a:ext uri="{0D108BD9-81ED-4DB2-BD59-A6C34878D82A}">
                    <a16:rowId xmlns:a16="http://schemas.microsoft.com/office/drawing/2014/main" val="3083908295"/>
                  </a:ext>
                </a:extLst>
              </a:tr>
              <a:tr h="431999">
                <a:tc>
                  <a:txBody>
                    <a:bodyPr/>
                    <a:lstStyle/>
                    <a:p>
                      <a:pPr algn="ctr"/>
                      <a:r>
                        <a:rPr lang="en-US" sz="1600" dirty="0">
                          <a:effectLst/>
                          <a:latin typeface="Cordia New" panose="020B0304020202020204" pitchFamily="34" charset="-34"/>
                          <a:cs typeface="Cordia New" panose="020B0304020202020204" pitchFamily="34" charset="-34"/>
                        </a:rPr>
                        <a:t>Avengers: Infinity War</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5</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New Release</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Action</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8.8</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0.0017</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0.84</a:t>
                      </a:r>
                    </a:p>
                  </a:txBody>
                  <a:tcPr marL="11707" marR="11707" marT="11707" marB="11707"/>
                </a:tc>
                <a:extLst>
                  <a:ext uri="{0D108BD9-81ED-4DB2-BD59-A6C34878D82A}">
                    <a16:rowId xmlns:a16="http://schemas.microsoft.com/office/drawing/2014/main" val="884588642"/>
                  </a:ext>
                </a:extLst>
              </a:tr>
              <a:tr h="566423">
                <a:tc>
                  <a:txBody>
                    <a:bodyPr/>
                    <a:lstStyle/>
                    <a:p>
                      <a:pPr algn="ctr"/>
                      <a:r>
                        <a:rPr lang="en-US" sz="1600" dirty="0">
                          <a:effectLst/>
                          <a:latin typeface="Cordia New" panose="020B0304020202020204" pitchFamily="34" charset="-34"/>
                          <a:cs typeface="Cordia New" panose="020B0304020202020204" pitchFamily="34" charset="-34"/>
                        </a:rPr>
                        <a:t>The Polar Express</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1</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5-8 years old</a:t>
                      </a:r>
                    </a:p>
                  </a:txBody>
                  <a:tcPr marL="11707" marR="11707" marT="11707" marB="11707"/>
                </a:tc>
                <a:tc>
                  <a:txBody>
                    <a:bodyPr/>
                    <a:lstStyle/>
                    <a:p>
                      <a:pPr algn="ctr"/>
                      <a:r>
                        <a:rPr lang="en-US" sz="1600">
                          <a:effectLst/>
                          <a:latin typeface="Cordia New" panose="020B0304020202020204" pitchFamily="34" charset="-34"/>
                          <a:cs typeface="Cordia New" panose="020B0304020202020204" pitchFamily="34" charset="-34"/>
                        </a:rPr>
                        <a:t>Family</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6.6</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0.0005</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0.81</a:t>
                      </a:r>
                    </a:p>
                  </a:txBody>
                  <a:tcPr marL="11707" marR="11707" marT="11707" marB="11707"/>
                </a:tc>
                <a:extLst>
                  <a:ext uri="{0D108BD9-81ED-4DB2-BD59-A6C34878D82A}">
                    <a16:rowId xmlns:a16="http://schemas.microsoft.com/office/drawing/2014/main" val="3381162787"/>
                  </a:ext>
                </a:extLst>
              </a:tr>
              <a:tr h="431999">
                <a:tc>
                  <a:txBody>
                    <a:bodyPr/>
                    <a:lstStyle/>
                    <a:p>
                      <a:pPr algn="ctr"/>
                      <a:r>
                        <a:rPr lang="en-US" sz="1600" dirty="0">
                          <a:effectLst/>
                          <a:latin typeface="Cordia New" panose="020B0304020202020204" pitchFamily="34" charset="-34"/>
                          <a:cs typeface="Cordia New" panose="020B0304020202020204" pitchFamily="34" charset="-34"/>
                        </a:rPr>
                        <a:t>Crazy Rich Asians</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New Release</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Comedy</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7.6</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0.0058</a:t>
                      </a:r>
                    </a:p>
                  </a:txBody>
                  <a:tcPr marL="11707" marR="11707" marT="11707" marB="11707"/>
                </a:tc>
                <a:tc>
                  <a:txBody>
                    <a:bodyPr/>
                    <a:lstStyle/>
                    <a:p>
                      <a:pPr algn="ctr"/>
                      <a:r>
                        <a:rPr lang="en-US" sz="1600" dirty="0">
                          <a:effectLst/>
                          <a:latin typeface="Cordia New" panose="020B0304020202020204" pitchFamily="34" charset="-34"/>
                          <a:cs typeface="Cordia New" panose="020B0304020202020204" pitchFamily="34" charset="-34"/>
                        </a:rPr>
                        <a:t>0.81</a:t>
                      </a:r>
                    </a:p>
                  </a:txBody>
                  <a:tcPr marL="11707" marR="11707" marT="11707" marB="11707"/>
                </a:tc>
                <a:extLst>
                  <a:ext uri="{0D108BD9-81ED-4DB2-BD59-A6C34878D82A}">
                    <a16:rowId xmlns:a16="http://schemas.microsoft.com/office/drawing/2014/main" val="230777856"/>
                  </a:ext>
                </a:extLst>
              </a:tr>
            </a:tbl>
          </a:graphicData>
        </a:graphic>
      </p:graphicFrame>
      <p:sp>
        <p:nvSpPr>
          <p:cNvPr id="40" name="Title 1">
            <a:extLst>
              <a:ext uri="{FF2B5EF4-FFF2-40B4-BE49-F238E27FC236}">
                <a16:creationId xmlns:a16="http://schemas.microsoft.com/office/drawing/2014/main" id="{EBEE8D04-7D7D-704A-8710-11439514A847}"/>
              </a:ext>
            </a:extLst>
          </p:cNvPr>
          <p:cNvSpPr txBox="1">
            <a:spLocks/>
          </p:cNvSpPr>
          <p:nvPr/>
        </p:nvSpPr>
        <p:spPr>
          <a:xfrm>
            <a:off x="82073" y="14516"/>
            <a:ext cx="1284503" cy="258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Cordia New" panose="020B0304020202020204" pitchFamily="34" charset="-34"/>
                <a:cs typeface="Cordia New" panose="020B0304020202020204" pitchFamily="34" charset="-34"/>
              </a:rPr>
              <a:t>Data Organization</a:t>
            </a:r>
            <a:endParaRPr lang="en-US" sz="1600" dirty="0">
              <a:solidFill>
                <a:schemeClr val="bg1"/>
              </a:solidFill>
              <a:latin typeface="Cordia New" panose="020B0304020202020204" pitchFamily="34" charset="-34"/>
              <a:cs typeface="Cordia New" panose="020B0304020202020204" pitchFamily="34" charset="-34"/>
            </a:endParaRPr>
          </a:p>
        </p:txBody>
      </p:sp>
      <p:sp>
        <p:nvSpPr>
          <p:cNvPr id="14" name="TextBox 13">
            <a:extLst>
              <a:ext uri="{FF2B5EF4-FFF2-40B4-BE49-F238E27FC236}">
                <a16:creationId xmlns:a16="http://schemas.microsoft.com/office/drawing/2014/main" id="{8C28CA27-692C-0141-9D4A-774713C2416A}"/>
              </a:ext>
            </a:extLst>
          </p:cNvPr>
          <p:cNvSpPr txBox="1"/>
          <p:nvPr/>
        </p:nvSpPr>
        <p:spPr>
          <a:xfrm>
            <a:off x="5692086" y="989116"/>
            <a:ext cx="340158" cy="523220"/>
          </a:xfrm>
          <a:prstGeom prst="rect">
            <a:avLst/>
          </a:prstGeom>
          <a:noFill/>
        </p:spPr>
        <p:txBody>
          <a:bodyPr wrap="non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a:t>
            </a:r>
            <a:endParaRPr lang="en-US" sz="2400" dirty="0">
              <a:solidFill>
                <a:schemeClr val="bg1"/>
              </a:solidFill>
              <a:latin typeface="Cordia New" panose="020B0304020202020204" pitchFamily="34" charset="-34"/>
              <a:cs typeface="Cordia New" panose="020B0304020202020204" pitchFamily="34" charset="-34"/>
            </a:endParaRPr>
          </a:p>
        </p:txBody>
      </p:sp>
      <p:sp>
        <p:nvSpPr>
          <p:cNvPr id="16" name="Google Shape;211;p33">
            <a:extLst>
              <a:ext uri="{FF2B5EF4-FFF2-40B4-BE49-F238E27FC236}">
                <a16:creationId xmlns:a16="http://schemas.microsoft.com/office/drawing/2014/main" id="{1E20A95A-63FA-3641-B89E-3215382267E7}"/>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14</a:t>
            </a:fld>
            <a:endParaRPr dirty="0"/>
          </a:p>
        </p:txBody>
      </p:sp>
    </p:spTree>
    <p:extLst>
      <p:ext uri="{BB962C8B-B14F-4D97-AF65-F5344CB8AC3E}">
        <p14:creationId xmlns:p14="http://schemas.microsoft.com/office/powerpoint/2010/main" val="226228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dissolve">
                                      <p:cBhvr>
                                        <p:cTn id="20" dur="500"/>
                                        <p:tgtEl>
                                          <p:spTgt spid="3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dissolv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3" grpId="0" animBg="1"/>
      <p:bldP spid="34" grpId="0"/>
      <p:bldP spid="36"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339754" y="230821"/>
            <a:ext cx="8464492" cy="685800"/>
          </a:xfrm>
        </p:spPr>
        <p:txBody>
          <a:bodyPr/>
          <a:lstStyle/>
          <a:p>
            <a:pPr algn="ctr"/>
            <a:r>
              <a:rPr lang="en-US" sz="40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15</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832903" y="1647582"/>
            <a:ext cx="6899547" cy="1384995"/>
          </a:xfrm>
          <a:prstGeom prst="rect">
            <a:avLst/>
          </a:prstGeom>
          <a:noFill/>
        </p:spPr>
        <p:txBody>
          <a:bodyPr wrap="square" rtlCol="0">
            <a:spAutoFit/>
          </a:bodyPr>
          <a:lstStyle/>
          <a:p>
            <a:pPr marL="285750" indent="-285750" algn="l">
              <a:buFont typeface="Arial" panose="020B0604020202020204" pitchFamily="34" charset="0"/>
              <a:buChar char="•"/>
            </a:pPr>
            <a:r>
              <a:rPr lang="en-US" sz="2800" dirty="0">
                <a:solidFill>
                  <a:schemeClr val="bg1"/>
                </a:solidFill>
                <a:latin typeface="Cordia New" panose="020B0304020202020204" pitchFamily="34" charset="-34"/>
                <a:cs typeface="Cordia New" panose="020B0304020202020204" pitchFamily="34" charset="-34"/>
              </a:rPr>
              <a:t>Generalized Linear Modeling (Predicting Proportion Views)</a:t>
            </a:r>
            <a:r>
              <a:rPr lang="en-US" sz="2800" dirty="0">
                <a:solidFill>
                  <a:schemeClr val="bg1"/>
                </a:solidFill>
                <a:latin typeface="Cordia New" panose="020B0304020202020204" pitchFamily="34" charset="-34"/>
                <a:cs typeface="Cordia New" panose="020B0304020202020204" pitchFamily="34" charset="-34"/>
                <a:sym typeface="Wingdings" pitchFamily="2" charset="2"/>
              </a:rPr>
              <a:t> </a:t>
            </a:r>
            <a:r>
              <a:rPr lang="en-US" sz="2800" dirty="0">
                <a:solidFill>
                  <a:schemeClr val="bg1"/>
                </a:solidFill>
                <a:latin typeface="Cordia New" panose="020B0304020202020204" pitchFamily="34" charset="-34"/>
                <a:cs typeface="Cordia New" panose="020B0304020202020204" pitchFamily="34" charset="-34"/>
              </a:rPr>
              <a:t> </a:t>
            </a:r>
          </a:p>
          <a:p>
            <a:pPr marL="285750" indent="-285750" algn="l">
              <a:buFont typeface="Arial" panose="020B0604020202020204" pitchFamily="34" charset="0"/>
              <a:buChar char="•"/>
            </a:pPr>
            <a:r>
              <a:rPr lang="en-US" sz="2800" dirty="0">
                <a:solidFill>
                  <a:schemeClr val="bg1"/>
                </a:solidFill>
                <a:latin typeface="Cordia New" panose="020B0304020202020204" pitchFamily="34" charset="-34"/>
                <a:cs typeface="Cordia New" panose="020B0304020202020204" pitchFamily="34" charset="-34"/>
              </a:rPr>
              <a:t>k-fold Cross-Validation  </a:t>
            </a:r>
          </a:p>
          <a:p>
            <a:pPr marL="285750" indent="-285750" algn="l">
              <a:buFont typeface="Arial" panose="020B0604020202020204" pitchFamily="34" charset="0"/>
              <a:buChar char="•"/>
            </a:pPr>
            <a:r>
              <a:rPr lang="en-US" sz="2800" dirty="0">
                <a:solidFill>
                  <a:schemeClr val="bg1"/>
                </a:solidFill>
                <a:latin typeface="Cordia New" panose="020B0304020202020204" pitchFamily="34" charset="-34"/>
                <a:cs typeface="Cordia New" panose="020B0304020202020204" pitchFamily="34" charset="-34"/>
              </a:rPr>
              <a:t>Model Selection using correlation squared</a:t>
            </a:r>
          </a:p>
        </p:txBody>
      </p:sp>
    </p:spTree>
    <p:extLst>
      <p:ext uri="{BB962C8B-B14F-4D97-AF65-F5344CB8AC3E}">
        <p14:creationId xmlns:p14="http://schemas.microsoft.com/office/powerpoint/2010/main" val="408497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108642" y="90144"/>
            <a:ext cx="1951270" cy="25150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16</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471162" y="612602"/>
            <a:ext cx="6899547" cy="523220"/>
          </a:xfrm>
          <a:prstGeom prst="rect">
            <a:avLst/>
          </a:prstGeom>
          <a:noFill/>
        </p:spPr>
        <p:txBody>
          <a:bodyPr wrap="squar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Generalized Linear Modeling</a:t>
            </a:r>
          </a:p>
        </p:txBody>
      </p:sp>
      <p:sp>
        <p:nvSpPr>
          <p:cNvPr id="4" name="Rectangle 3">
            <a:extLst>
              <a:ext uri="{FF2B5EF4-FFF2-40B4-BE49-F238E27FC236}">
                <a16:creationId xmlns:a16="http://schemas.microsoft.com/office/drawing/2014/main" id="{1CA5EB4C-7E97-DF44-8229-352D2AF6F685}"/>
              </a:ext>
            </a:extLst>
          </p:cNvPr>
          <p:cNvSpPr/>
          <p:nvPr/>
        </p:nvSpPr>
        <p:spPr>
          <a:xfrm>
            <a:off x="471162" y="1280663"/>
            <a:ext cx="71449" cy="45719"/>
          </a:xfrm>
          <a:prstGeom prst="rect">
            <a:avLst/>
          </a:prstGeom>
        </p:spPr>
        <p:txBody>
          <a:bodyPr wrap="square" rtlCol="0" anchor="ctr">
            <a:spAutoFit/>
          </a:bodyPr>
          <a:lstStyle/>
          <a:p>
            <a:pPr algn="l"/>
            <a:endParaRPr lang="en-US" dirty="0">
              <a:solidFill>
                <a:schemeClr val="bg1"/>
              </a:solidFill>
            </a:endParaRPr>
          </a:p>
        </p:txBody>
      </p:sp>
      <p:sp>
        <p:nvSpPr>
          <p:cNvPr id="5" name="Rectangle 4">
            <a:extLst>
              <a:ext uri="{FF2B5EF4-FFF2-40B4-BE49-F238E27FC236}">
                <a16:creationId xmlns:a16="http://schemas.microsoft.com/office/drawing/2014/main" id="{991B900F-6CA6-7742-A9F2-91384C1760B3}"/>
              </a:ext>
            </a:extLst>
          </p:cNvPr>
          <p:cNvSpPr/>
          <p:nvPr/>
        </p:nvSpPr>
        <p:spPr>
          <a:xfrm>
            <a:off x="311499" y="1326382"/>
            <a:ext cx="1527349" cy="1738365"/>
          </a:xfrm>
          <a:prstGeom prst="rect">
            <a:avLst/>
          </a:prstGeom>
        </p:spPr>
        <p:txBody>
          <a:bodyPr wrap="none" rtlCol="0" anchor="ctr">
            <a:spAutoFit/>
          </a:bodyPr>
          <a:lstStyle/>
          <a:p>
            <a:pPr algn="l"/>
            <a:endParaRPr lang="en-US" dirty="0">
              <a:solidFill>
                <a:schemeClr val="bg1"/>
              </a:solidFill>
            </a:endParaRPr>
          </a:p>
        </p:txBody>
      </p:sp>
      <p:sp>
        <p:nvSpPr>
          <p:cNvPr id="10" name="Rectangle 9">
            <a:extLst>
              <a:ext uri="{FF2B5EF4-FFF2-40B4-BE49-F238E27FC236}">
                <a16:creationId xmlns:a16="http://schemas.microsoft.com/office/drawing/2014/main" id="{31B32879-6BFD-184E-A008-70257EA11F12}"/>
              </a:ext>
            </a:extLst>
          </p:cNvPr>
          <p:cNvSpPr/>
          <p:nvPr/>
        </p:nvSpPr>
        <p:spPr>
          <a:xfrm>
            <a:off x="213427" y="1620510"/>
            <a:ext cx="1827702" cy="258242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a_list_qty</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win_idx</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nom_idx</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genre</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country_zone</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year_category</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price_tag</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peopleScore</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ratingDes</a:t>
            </a:r>
          </a:p>
          <a:p>
            <a:pPr marL="285750" indent="-285750">
              <a:buFont typeface="Arial" panose="020B0604020202020204" pitchFamily="34" charset="0"/>
              <a:buChar char="•"/>
            </a:pPr>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contenttype </a:t>
            </a:r>
          </a:p>
        </p:txBody>
      </p:sp>
      <p:cxnSp>
        <p:nvCxnSpPr>
          <p:cNvPr id="11" name="Straight Arrow Connector 10">
            <a:extLst>
              <a:ext uri="{FF2B5EF4-FFF2-40B4-BE49-F238E27FC236}">
                <a16:creationId xmlns:a16="http://schemas.microsoft.com/office/drawing/2014/main" id="{85439D4E-4D44-F645-B12B-29EE10A7FB86}"/>
              </a:ext>
            </a:extLst>
          </p:cNvPr>
          <p:cNvCxnSpPr>
            <a:cxnSpLocks/>
          </p:cNvCxnSpPr>
          <p:nvPr/>
        </p:nvCxnSpPr>
        <p:spPr>
          <a:xfrm>
            <a:off x="2364733" y="2911725"/>
            <a:ext cx="882569"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5A952B-FE78-7F47-B958-C0127E084EB4}"/>
              </a:ext>
            </a:extLst>
          </p:cNvPr>
          <p:cNvSpPr/>
          <p:nvPr/>
        </p:nvSpPr>
        <p:spPr>
          <a:xfrm>
            <a:off x="7136227" y="2657484"/>
            <a:ext cx="1155561" cy="39188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i="1" dirty="0">
                <a:solidFill>
                  <a:schemeClr val="tx1"/>
                </a:solidFill>
                <a:latin typeface="Cambria Math" panose="02040503050406030204" pitchFamily="18" charset="0"/>
                <a:ea typeface="Cambria Math" panose="02040503050406030204" pitchFamily="18" charset="0"/>
                <a:cs typeface="Cordia New" panose="020B0304020202020204" pitchFamily="34" charset="-34"/>
              </a:rPr>
              <a:t>prop_view</a:t>
            </a:r>
          </a:p>
        </p:txBody>
      </p:sp>
      <p:sp>
        <p:nvSpPr>
          <p:cNvPr id="19" name="Rectangle 18">
            <a:extLst>
              <a:ext uri="{FF2B5EF4-FFF2-40B4-BE49-F238E27FC236}">
                <a16:creationId xmlns:a16="http://schemas.microsoft.com/office/drawing/2014/main" id="{BAF3ABA2-AF47-084F-B9EE-CD7C0AF35CCF}"/>
              </a:ext>
            </a:extLst>
          </p:cNvPr>
          <p:cNvSpPr/>
          <p:nvPr/>
        </p:nvSpPr>
        <p:spPr>
          <a:xfrm>
            <a:off x="3388371" y="2377042"/>
            <a:ext cx="2087979" cy="10693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tx1"/>
                </a:solidFill>
                <a:latin typeface="Cordia New" panose="020B0304020202020204" pitchFamily="34" charset="-34"/>
                <a:cs typeface="Cordia New" panose="020B0304020202020204" pitchFamily="34" charset="-34"/>
              </a:rPr>
              <a:t>GLM</a:t>
            </a:r>
          </a:p>
          <a:p>
            <a:pPr algn="ctr"/>
            <a:r>
              <a:rPr lang="en-US" sz="1800" dirty="0">
                <a:solidFill>
                  <a:schemeClr val="tx1"/>
                </a:solidFill>
                <a:latin typeface="Cordia New" panose="020B0304020202020204" pitchFamily="34" charset="-34"/>
                <a:cs typeface="Cordia New" panose="020B0304020202020204" pitchFamily="34" charset="-34"/>
              </a:rPr>
              <a:t> family = Binomial(link=logit)</a:t>
            </a:r>
          </a:p>
        </p:txBody>
      </p:sp>
      <p:sp>
        <p:nvSpPr>
          <p:cNvPr id="20" name="TextBox 19">
            <a:extLst>
              <a:ext uri="{FF2B5EF4-FFF2-40B4-BE49-F238E27FC236}">
                <a16:creationId xmlns:a16="http://schemas.microsoft.com/office/drawing/2014/main" id="{39F820FE-A88F-A343-97F1-DCA64FD2F8F5}"/>
              </a:ext>
            </a:extLst>
          </p:cNvPr>
          <p:cNvSpPr txBox="1"/>
          <p:nvPr/>
        </p:nvSpPr>
        <p:spPr>
          <a:xfrm>
            <a:off x="2481248" y="2153460"/>
            <a:ext cx="649537" cy="707886"/>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Model</a:t>
            </a:r>
          </a:p>
          <a:p>
            <a:pPr algn="l"/>
            <a:r>
              <a:rPr lang="en-US" sz="2000" dirty="0">
                <a:solidFill>
                  <a:schemeClr val="bg1"/>
                </a:solidFill>
                <a:latin typeface="Cordia New" panose="020B0304020202020204" pitchFamily="34" charset="-34"/>
                <a:cs typeface="Cordia New" panose="020B0304020202020204" pitchFamily="34" charset="-34"/>
              </a:rPr>
              <a:t>Fitting</a:t>
            </a:r>
          </a:p>
        </p:txBody>
      </p:sp>
      <p:cxnSp>
        <p:nvCxnSpPr>
          <p:cNvPr id="21" name="Straight Arrow Connector 20">
            <a:extLst>
              <a:ext uri="{FF2B5EF4-FFF2-40B4-BE49-F238E27FC236}">
                <a16:creationId xmlns:a16="http://schemas.microsoft.com/office/drawing/2014/main" id="{3A6AAFE3-879F-FB45-957E-361A12738719}"/>
              </a:ext>
            </a:extLst>
          </p:cNvPr>
          <p:cNvCxnSpPr>
            <a:cxnSpLocks/>
          </p:cNvCxnSpPr>
          <p:nvPr/>
        </p:nvCxnSpPr>
        <p:spPr>
          <a:xfrm>
            <a:off x="5655029" y="2875926"/>
            <a:ext cx="1278334"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F51707-D027-C04B-8B6B-6D448D136E27}"/>
              </a:ext>
            </a:extLst>
          </p:cNvPr>
          <p:cNvSpPr txBox="1"/>
          <p:nvPr/>
        </p:nvSpPr>
        <p:spPr>
          <a:xfrm>
            <a:off x="5832441" y="2397138"/>
            <a:ext cx="947695" cy="400110"/>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Predicting</a:t>
            </a:r>
          </a:p>
        </p:txBody>
      </p:sp>
    </p:spTree>
    <p:extLst>
      <p:ext uri="{BB962C8B-B14F-4D97-AF65-F5344CB8AC3E}">
        <p14:creationId xmlns:p14="http://schemas.microsoft.com/office/powerpoint/2010/main" val="91369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9"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9"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6" grpId="0" animBg="1"/>
      <p:bldP spid="19" grpId="0" animBg="1"/>
      <p:bldP spid="20"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108642" y="90144"/>
            <a:ext cx="1951270" cy="25150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17</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212127" y="341644"/>
            <a:ext cx="6899547"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k-fold Cross-Validation</a:t>
            </a:r>
            <a:r>
              <a:rPr lang="en-US" sz="2800" dirty="0">
                <a:solidFill>
                  <a:schemeClr val="bg1"/>
                </a:solidFill>
                <a:latin typeface="Cordia New" panose="020B0304020202020204" pitchFamily="34" charset="-34"/>
                <a:cs typeface="Cordia New" panose="020B0304020202020204" pitchFamily="34" charset="-34"/>
                <a:sym typeface="Wingdings" pitchFamily="2" charset="2"/>
              </a:rPr>
              <a:t> </a:t>
            </a:r>
            <a:r>
              <a:rPr lang="en-US" sz="2800" dirty="0">
                <a:solidFill>
                  <a:schemeClr val="bg1"/>
                </a:solidFill>
                <a:latin typeface="Cordia New" panose="020B0304020202020204" pitchFamily="34" charset="-34"/>
                <a:cs typeface="Cordia New" panose="020B0304020202020204" pitchFamily="34" charset="-34"/>
              </a:rPr>
              <a:t> </a:t>
            </a:r>
          </a:p>
        </p:txBody>
      </p:sp>
      <p:sp>
        <p:nvSpPr>
          <p:cNvPr id="4" name="Rectangle 3">
            <a:extLst>
              <a:ext uri="{FF2B5EF4-FFF2-40B4-BE49-F238E27FC236}">
                <a16:creationId xmlns:a16="http://schemas.microsoft.com/office/drawing/2014/main" id="{1CA5EB4C-7E97-DF44-8229-352D2AF6F685}"/>
              </a:ext>
            </a:extLst>
          </p:cNvPr>
          <p:cNvSpPr/>
          <p:nvPr/>
        </p:nvSpPr>
        <p:spPr>
          <a:xfrm>
            <a:off x="471162" y="1280663"/>
            <a:ext cx="71449" cy="45719"/>
          </a:xfrm>
          <a:prstGeom prst="rect">
            <a:avLst/>
          </a:prstGeom>
        </p:spPr>
        <p:txBody>
          <a:bodyPr wrap="square" rtlCol="0" anchor="ctr">
            <a:spAutoFit/>
          </a:bodyPr>
          <a:lstStyle/>
          <a:p>
            <a:pPr algn="l"/>
            <a:endParaRPr lang="en-US" dirty="0">
              <a:solidFill>
                <a:schemeClr val="bg1"/>
              </a:solidFill>
            </a:endParaRPr>
          </a:p>
        </p:txBody>
      </p:sp>
      <p:sp>
        <p:nvSpPr>
          <p:cNvPr id="5" name="Rectangle 4">
            <a:extLst>
              <a:ext uri="{FF2B5EF4-FFF2-40B4-BE49-F238E27FC236}">
                <a16:creationId xmlns:a16="http://schemas.microsoft.com/office/drawing/2014/main" id="{991B900F-6CA6-7742-A9F2-91384C1760B3}"/>
              </a:ext>
            </a:extLst>
          </p:cNvPr>
          <p:cNvSpPr/>
          <p:nvPr/>
        </p:nvSpPr>
        <p:spPr>
          <a:xfrm>
            <a:off x="4793064" y="3852788"/>
            <a:ext cx="1527349" cy="1738365"/>
          </a:xfrm>
          <a:prstGeom prst="rect">
            <a:avLst/>
          </a:prstGeom>
        </p:spPr>
        <p:txBody>
          <a:bodyPr wrap="none" rtlCol="0" anchor="ctr">
            <a:spAutoFit/>
          </a:bodyPr>
          <a:lstStyle/>
          <a:p>
            <a:pPr algn="l"/>
            <a:endParaRPr lang="en-US" dirty="0">
              <a:solidFill>
                <a:schemeClr val="bg1"/>
              </a:solidFill>
            </a:endParaRPr>
          </a:p>
        </p:txBody>
      </p:sp>
      <p:sp>
        <p:nvSpPr>
          <p:cNvPr id="32" name="Rectangle 31">
            <a:extLst>
              <a:ext uri="{FF2B5EF4-FFF2-40B4-BE49-F238E27FC236}">
                <a16:creationId xmlns:a16="http://schemas.microsoft.com/office/drawing/2014/main" id="{6B2C7D8F-4B96-9A4E-B4C4-B36593791E8C}"/>
              </a:ext>
            </a:extLst>
          </p:cNvPr>
          <p:cNvSpPr/>
          <p:nvPr/>
        </p:nvSpPr>
        <p:spPr>
          <a:xfrm>
            <a:off x="409997" y="1719124"/>
            <a:ext cx="3125733" cy="764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Cross-Validation Set </a:t>
            </a:r>
          </a:p>
          <a:p>
            <a:pPr algn="ctr"/>
            <a:r>
              <a:rPr lang="en-US" dirty="0">
                <a:solidFill>
                  <a:schemeClr val="tx1"/>
                </a:solidFill>
              </a:rPr>
              <a:t>80%</a:t>
            </a:r>
          </a:p>
        </p:txBody>
      </p:sp>
      <p:sp>
        <p:nvSpPr>
          <p:cNvPr id="33" name="Rectangle 32">
            <a:extLst>
              <a:ext uri="{FF2B5EF4-FFF2-40B4-BE49-F238E27FC236}">
                <a16:creationId xmlns:a16="http://schemas.microsoft.com/office/drawing/2014/main" id="{A161B6C0-C658-4A45-926A-8E9718D35B1C}"/>
              </a:ext>
            </a:extLst>
          </p:cNvPr>
          <p:cNvSpPr/>
          <p:nvPr/>
        </p:nvSpPr>
        <p:spPr>
          <a:xfrm>
            <a:off x="3693205" y="1719124"/>
            <a:ext cx="1555893" cy="764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Validation set </a:t>
            </a:r>
          </a:p>
          <a:p>
            <a:pPr algn="ctr"/>
            <a:r>
              <a:rPr lang="en-US" dirty="0">
                <a:solidFill>
                  <a:schemeClr val="tx1"/>
                </a:solidFill>
              </a:rPr>
              <a:t>20%</a:t>
            </a:r>
          </a:p>
        </p:txBody>
      </p:sp>
      <p:cxnSp>
        <p:nvCxnSpPr>
          <p:cNvPr id="34" name="Straight Arrow Connector 33">
            <a:extLst>
              <a:ext uri="{FF2B5EF4-FFF2-40B4-BE49-F238E27FC236}">
                <a16:creationId xmlns:a16="http://schemas.microsoft.com/office/drawing/2014/main" id="{A4352510-01A6-6A4A-BA59-4C2460571ADE}"/>
              </a:ext>
            </a:extLst>
          </p:cNvPr>
          <p:cNvCxnSpPr>
            <a:cxnSpLocks/>
          </p:cNvCxnSpPr>
          <p:nvPr/>
        </p:nvCxnSpPr>
        <p:spPr>
          <a:xfrm>
            <a:off x="825408" y="2523492"/>
            <a:ext cx="0" cy="4689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9D7CBE9-5ED1-4441-9D91-DABBD776E789}"/>
              </a:ext>
            </a:extLst>
          </p:cNvPr>
          <p:cNvSpPr/>
          <p:nvPr/>
        </p:nvSpPr>
        <p:spPr>
          <a:xfrm>
            <a:off x="409997" y="3050958"/>
            <a:ext cx="2356123" cy="885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Set </a:t>
            </a:r>
          </a:p>
          <a:p>
            <a:pPr algn="ctr"/>
            <a:r>
              <a:rPr lang="en-US" dirty="0">
                <a:solidFill>
                  <a:schemeClr val="tx1"/>
                </a:solidFill>
              </a:rPr>
              <a:t>90%</a:t>
            </a:r>
          </a:p>
          <a:p>
            <a:pPr algn="ctr"/>
            <a:r>
              <a:rPr lang="en-US" dirty="0">
                <a:solidFill>
                  <a:schemeClr val="tx1"/>
                </a:solidFill>
              </a:rPr>
              <a:t>(Fit model)</a:t>
            </a:r>
          </a:p>
        </p:txBody>
      </p:sp>
      <p:sp>
        <p:nvSpPr>
          <p:cNvPr id="36" name="Rectangle 35">
            <a:extLst>
              <a:ext uri="{FF2B5EF4-FFF2-40B4-BE49-F238E27FC236}">
                <a16:creationId xmlns:a16="http://schemas.microsoft.com/office/drawing/2014/main" id="{D574A1E2-00DE-0848-9830-13ED651414C1}"/>
              </a:ext>
            </a:extLst>
          </p:cNvPr>
          <p:cNvSpPr/>
          <p:nvPr/>
        </p:nvSpPr>
        <p:spPr>
          <a:xfrm>
            <a:off x="2897893" y="3050958"/>
            <a:ext cx="582611" cy="885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set </a:t>
            </a:r>
          </a:p>
          <a:p>
            <a:pPr algn="ctr"/>
            <a:r>
              <a:rPr lang="en-US" dirty="0">
                <a:solidFill>
                  <a:schemeClr val="tx1"/>
                </a:solidFill>
              </a:rPr>
              <a:t>10%</a:t>
            </a:r>
          </a:p>
        </p:txBody>
      </p:sp>
      <p:sp>
        <p:nvSpPr>
          <p:cNvPr id="37" name="TextBox 36">
            <a:extLst>
              <a:ext uri="{FF2B5EF4-FFF2-40B4-BE49-F238E27FC236}">
                <a16:creationId xmlns:a16="http://schemas.microsoft.com/office/drawing/2014/main" id="{3AE97606-7811-3C46-A3DE-883A72AFBAE7}"/>
              </a:ext>
            </a:extLst>
          </p:cNvPr>
          <p:cNvSpPr txBox="1"/>
          <p:nvPr/>
        </p:nvSpPr>
        <p:spPr>
          <a:xfrm>
            <a:off x="821322" y="2601107"/>
            <a:ext cx="1011815" cy="307777"/>
          </a:xfrm>
          <a:prstGeom prst="rect">
            <a:avLst/>
          </a:prstGeom>
          <a:noFill/>
        </p:spPr>
        <p:txBody>
          <a:bodyPr wrap="none" rtlCol="0">
            <a:spAutoFit/>
          </a:bodyPr>
          <a:lstStyle/>
          <a:p>
            <a:r>
              <a:rPr lang="en-US" dirty="0">
                <a:solidFill>
                  <a:schemeClr val="bg1"/>
                </a:solidFill>
              </a:rPr>
              <a:t>k-folds CV</a:t>
            </a:r>
          </a:p>
        </p:txBody>
      </p:sp>
      <p:sp>
        <p:nvSpPr>
          <p:cNvPr id="38" name="Circular Arrow 37">
            <a:extLst>
              <a:ext uri="{FF2B5EF4-FFF2-40B4-BE49-F238E27FC236}">
                <a16:creationId xmlns:a16="http://schemas.microsoft.com/office/drawing/2014/main" id="{3D4E8E21-D9DA-4446-9FB7-A427B6858F73}"/>
              </a:ext>
            </a:extLst>
          </p:cNvPr>
          <p:cNvSpPr/>
          <p:nvPr/>
        </p:nvSpPr>
        <p:spPr>
          <a:xfrm flipV="1">
            <a:off x="2460934" y="3685442"/>
            <a:ext cx="721523" cy="634484"/>
          </a:xfrm>
          <a:prstGeom prst="circular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ircular Arrow 38">
            <a:extLst>
              <a:ext uri="{FF2B5EF4-FFF2-40B4-BE49-F238E27FC236}">
                <a16:creationId xmlns:a16="http://schemas.microsoft.com/office/drawing/2014/main" id="{D87B7071-87F2-8440-A71F-36A73E74230F}"/>
              </a:ext>
            </a:extLst>
          </p:cNvPr>
          <p:cNvSpPr/>
          <p:nvPr/>
        </p:nvSpPr>
        <p:spPr>
          <a:xfrm flipH="1">
            <a:off x="2524321" y="2655573"/>
            <a:ext cx="665170" cy="634484"/>
          </a:xfrm>
          <a:prstGeom prst="circular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FD7BDF50-9FC4-ED45-8BDA-391AE84461D9}"/>
              </a:ext>
            </a:extLst>
          </p:cNvPr>
          <p:cNvSpPr txBox="1"/>
          <p:nvPr/>
        </p:nvSpPr>
        <p:spPr>
          <a:xfrm>
            <a:off x="2018020" y="4329852"/>
            <a:ext cx="1607349" cy="523220"/>
          </a:xfrm>
          <a:prstGeom prst="rect">
            <a:avLst/>
          </a:prstGeom>
          <a:noFill/>
        </p:spPr>
        <p:txBody>
          <a:bodyPr wrap="square" rtlCol="0">
            <a:spAutoFit/>
          </a:bodyPr>
          <a:lstStyle/>
          <a:p>
            <a:pPr algn="ctr"/>
            <a:r>
              <a:rPr lang="en-US" dirty="0">
                <a:solidFill>
                  <a:schemeClr val="bg1"/>
                </a:solidFill>
              </a:rPr>
              <a:t>Change fold at each iteration </a:t>
            </a:r>
          </a:p>
        </p:txBody>
      </p:sp>
      <p:cxnSp>
        <p:nvCxnSpPr>
          <p:cNvPr id="41" name="Straight Arrow Connector 40">
            <a:extLst>
              <a:ext uri="{FF2B5EF4-FFF2-40B4-BE49-F238E27FC236}">
                <a16:creationId xmlns:a16="http://schemas.microsoft.com/office/drawing/2014/main" id="{9DB531FF-6FBA-174F-8C58-D303E9058E4F}"/>
              </a:ext>
            </a:extLst>
          </p:cNvPr>
          <p:cNvCxnSpPr>
            <a:cxnSpLocks/>
          </p:cNvCxnSpPr>
          <p:nvPr/>
        </p:nvCxnSpPr>
        <p:spPr>
          <a:xfrm>
            <a:off x="3625369" y="3493883"/>
            <a:ext cx="5909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C751E83-6918-C045-9A99-4D4E0F2108A8}"/>
              </a:ext>
            </a:extLst>
          </p:cNvPr>
          <p:cNvSpPr/>
          <p:nvPr/>
        </p:nvSpPr>
        <p:spPr>
          <a:xfrm>
            <a:off x="4350152" y="3050958"/>
            <a:ext cx="1197779" cy="8858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 Validated model</a:t>
            </a:r>
          </a:p>
        </p:txBody>
      </p:sp>
      <p:cxnSp>
        <p:nvCxnSpPr>
          <p:cNvPr id="43" name="Straight Arrow Connector 42">
            <a:extLst>
              <a:ext uri="{FF2B5EF4-FFF2-40B4-BE49-F238E27FC236}">
                <a16:creationId xmlns:a16="http://schemas.microsoft.com/office/drawing/2014/main" id="{36B242A5-C921-8C46-98F5-94A7927A290E}"/>
              </a:ext>
            </a:extLst>
          </p:cNvPr>
          <p:cNvCxnSpPr>
            <a:cxnSpLocks/>
          </p:cNvCxnSpPr>
          <p:nvPr/>
        </p:nvCxnSpPr>
        <p:spPr>
          <a:xfrm flipV="1">
            <a:off x="4949041" y="2530069"/>
            <a:ext cx="0" cy="449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C46B054-CD6E-6B4C-889F-303A0A5EF37C}"/>
              </a:ext>
            </a:extLst>
          </p:cNvPr>
          <p:cNvSpPr txBox="1"/>
          <p:nvPr/>
        </p:nvSpPr>
        <p:spPr>
          <a:xfrm>
            <a:off x="5550734" y="2389393"/>
            <a:ext cx="2130205" cy="738664"/>
          </a:xfrm>
          <a:prstGeom prst="rect">
            <a:avLst/>
          </a:prstGeom>
          <a:noFill/>
        </p:spPr>
        <p:txBody>
          <a:bodyPr wrap="square" rtlCol="0">
            <a:spAutoFit/>
          </a:bodyPr>
          <a:lstStyle/>
          <a:p>
            <a:pPr algn="ctr"/>
            <a:r>
              <a:rPr lang="en-US" dirty="0">
                <a:solidFill>
                  <a:schemeClr val="bg1"/>
                </a:solidFill>
              </a:rPr>
              <a:t>Use the final model to predict the response of the validation set</a:t>
            </a:r>
          </a:p>
        </p:txBody>
      </p:sp>
      <p:sp>
        <p:nvSpPr>
          <p:cNvPr id="45" name="Block Arc 44">
            <a:extLst>
              <a:ext uri="{FF2B5EF4-FFF2-40B4-BE49-F238E27FC236}">
                <a16:creationId xmlns:a16="http://schemas.microsoft.com/office/drawing/2014/main" id="{354AA4A3-3F15-3943-A35B-5681A66502EC}"/>
              </a:ext>
            </a:extLst>
          </p:cNvPr>
          <p:cNvSpPr/>
          <p:nvPr/>
        </p:nvSpPr>
        <p:spPr>
          <a:xfrm>
            <a:off x="409997" y="1338218"/>
            <a:ext cx="4839101" cy="461569"/>
          </a:xfrm>
          <a:prstGeom prst="blockArc">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3EADCB11-4B7C-DA47-8F6A-80B87A442055}"/>
              </a:ext>
            </a:extLst>
          </p:cNvPr>
          <p:cNvSpPr txBox="1"/>
          <p:nvPr/>
        </p:nvSpPr>
        <p:spPr>
          <a:xfrm>
            <a:off x="1766595" y="943737"/>
            <a:ext cx="2125903" cy="307777"/>
          </a:xfrm>
          <a:prstGeom prst="rect">
            <a:avLst/>
          </a:prstGeom>
          <a:noFill/>
        </p:spPr>
        <p:txBody>
          <a:bodyPr wrap="none" rtlCol="0">
            <a:spAutoFit/>
          </a:bodyPr>
          <a:lstStyle/>
          <a:p>
            <a:r>
              <a:rPr lang="en-US" dirty="0">
                <a:solidFill>
                  <a:schemeClr val="bg1"/>
                </a:solidFill>
              </a:rPr>
              <a:t>Dataset: New Media List</a:t>
            </a:r>
          </a:p>
        </p:txBody>
      </p:sp>
      <p:cxnSp>
        <p:nvCxnSpPr>
          <p:cNvPr id="47" name="Straight Arrow Connector 46">
            <a:extLst>
              <a:ext uri="{FF2B5EF4-FFF2-40B4-BE49-F238E27FC236}">
                <a16:creationId xmlns:a16="http://schemas.microsoft.com/office/drawing/2014/main" id="{9BDD5EEB-CB84-8143-848B-E14BDC22EF2F}"/>
              </a:ext>
            </a:extLst>
          </p:cNvPr>
          <p:cNvCxnSpPr>
            <a:cxnSpLocks/>
          </p:cNvCxnSpPr>
          <p:nvPr/>
        </p:nvCxnSpPr>
        <p:spPr>
          <a:xfrm>
            <a:off x="5358382" y="1939131"/>
            <a:ext cx="869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E0F84F7-CE5C-3344-A3E1-83F865B83B5D}"/>
              </a:ext>
            </a:extLst>
          </p:cNvPr>
          <p:cNvSpPr/>
          <p:nvPr/>
        </p:nvSpPr>
        <p:spPr>
          <a:xfrm>
            <a:off x="6320413" y="1620750"/>
            <a:ext cx="1197779" cy="6367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Predicted prop_view</a:t>
            </a:r>
          </a:p>
        </p:txBody>
      </p:sp>
    </p:spTree>
    <p:extLst>
      <p:ext uri="{BB962C8B-B14F-4D97-AF65-F5344CB8AC3E}">
        <p14:creationId xmlns:p14="http://schemas.microsoft.com/office/powerpoint/2010/main" val="1018255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dissolve">
                                      <p:cBhvr>
                                        <p:cTn id="18" dur="500"/>
                                        <p:tgtEl>
                                          <p:spTgt spid="3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childTnLst>
                                </p:cTn>
                              </p:par>
                              <p:par>
                                <p:cTn id="48" presetID="1" presetClass="entr" presetSubtype="0" fill="hold" grpId="1" nodeType="withEffect">
                                  <p:stCondLst>
                                    <p:cond delay="0"/>
                                  </p:stCondLst>
                                  <p:childTnLst>
                                    <p:set>
                                      <p:cBhvr>
                                        <p:cTn id="49" dur="1" fill="hold">
                                          <p:stCondLst>
                                            <p:cond delay="0"/>
                                          </p:stCondLst>
                                        </p:cTn>
                                        <p:tgtEl>
                                          <p:spTgt spid="3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animBg="1"/>
      <p:bldP spid="33" grpId="0" animBg="1"/>
      <p:bldP spid="33" grpId="1" animBg="1"/>
      <p:bldP spid="35" grpId="0" animBg="1"/>
      <p:bldP spid="36" grpId="0" animBg="1"/>
      <p:bldP spid="37" grpId="0"/>
      <p:bldP spid="38" grpId="0" animBg="1"/>
      <p:bldP spid="39" grpId="0" animBg="1"/>
      <p:bldP spid="40" grpId="0"/>
      <p:bldP spid="42" grpId="0" animBg="1"/>
      <p:bldP spid="44" grpId="0"/>
      <p:bldP spid="45" grpId="0" animBg="1"/>
      <p:bldP spid="46" grpId="0"/>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42AC-03B5-F941-B193-0E4AFED341F2}"/>
              </a:ext>
            </a:extLst>
          </p:cNvPr>
          <p:cNvSpPr>
            <a:spLocks noGrp="1"/>
          </p:cNvSpPr>
          <p:nvPr>
            <p:ph type="title"/>
          </p:nvPr>
        </p:nvSpPr>
        <p:spPr>
          <a:xfrm>
            <a:off x="108642" y="90144"/>
            <a:ext cx="1951270" cy="25150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Optimization and Prediction</a:t>
            </a:r>
          </a:p>
        </p:txBody>
      </p:sp>
      <p:sp>
        <p:nvSpPr>
          <p:cNvPr id="6" name="Google Shape;211;p33">
            <a:extLst>
              <a:ext uri="{FF2B5EF4-FFF2-40B4-BE49-F238E27FC236}">
                <a16:creationId xmlns:a16="http://schemas.microsoft.com/office/drawing/2014/main" id="{92CB2C1A-5D7B-FC40-A634-B51A621D51E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mtClean="0"/>
              <a:t>18</a:t>
            </a:fld>
            <a:endParaRPr lang="en"/>
          </a:p>
        </p:txBody>
      </p:sp>
      <p:sp>
        <p:nvSpPr>
          <p:cNvPr id="9" name="TextBox 8">
            <a:extLst>
              <a:ext uri="{FF2B5EF4-FFF2-40B4-BE49-F238E27FC236}">
                <a16:creationId xmlns:a16="http://schemas.microsoft.com/office/drawing/2014/main" id="{0C81B081-3423-8E4A-848D-EC29A901ECEA}"/>
              </a:ext>
            </a:extLst>
          </p:cNvPr>
          <p:cNvSpPr txBox="1"/>
          <p:nvPr/>
        </p:nvSpPr>
        <p:spPr>
          <a:xfrm>
            <a:off x="278122" y="488608"/>
            <a:ext cx="2068838" cy="523220"/>
          </a:xfrm>
          <a:prstGeom prst="rect">
            <a:avLst/>
          </a:prstGeom>
          <a:noFill/>
        </p:spPr>
        <p:txBody>
          <a:bodyPr wrap="square" rtlCol="0">
            <a:spAutoFit/>
          </a:bodyPr>
          <a:lstStyle/>
          <a:p>
            <a:r>
              <a:rPr lang="en-US" sz="2800" dirty="0">
                <a:solidFill>
                  <a:schemeClr val="bg1"/>
                </a:solidFill>
                <a:latin typeface="Cordia New" panose="020B0304020202020204" pitchFamily="34" charset="-34"/>
                <a:cs typeface="Cordia New" panose="020B0304020202020204" pitchFamily="34" charset="-34"/>
              </a:rPr>
              <a:t>Model Selection:</a:t>
            </a:r>
          </a:p>
        </p:txBody>
      </p:sp>
      <p:sp>
        <p:nvSpPr>
          <p:cNvPr id="8" name="TextBox 7">
            <a:extLst>
              <a:ext uri="{FF2B5EF4-FFF2-40B4-BE49-F238E27FC236}">
                <a16:creationId xmlns:a16="http://schemas.microsoft.com/office/drawing/2014/main" id="{C29A05CD-CCE4-554E-BEE5-F43EF6DC91C1}"/>
              </a:ext>
            </a:extLst>
          </p:cNvPr>
          <p:cNvSpPr txBox="1"/>
          <p:nvPr/>
        </p:nvSpPr>
        <p:spPr>
          <a:xfrm>
            <a:off x="185385" y="1172166"/>
            <a:ext cx="2068838" cy="1015663"/>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How to select the final model after Cross-Validation?</a:t>
            </a:r>
          </a:p>
        </p:txBody>
      </p:sp>
      <p:sp>
        <p:nvSpPr>
          <p:cNvPr id="12" name="TextBox 11">
            <a:extLst>
              <a:ext uri="{FF2B5EF4-FFF2-40B4-BE49-F238E27FC236}">
                <a16:creationId xmlns:a16="http://schemas.microsoft.com/office/drawing/2014/main" id="{03D067C2-2B61-2D45-8CB7-261707A20370}"/>
              </a:ext>
            </a:extLst>
          </p:cNvPr>
          <p:cNvSpPr txBox="1"/>
          <p:nvPr/>
        </p:nvSpPr>
        <p:spPr>
          <a:xfrm>
            <a:off x="119043" y="3428161"/>
            <a:ext cx="2378150" cy="1015663"/>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Correlation Squared is the best option: More consistent and computationally faster</a:t>
            </a:r>
          </a:p>
        </p:txBody>
      </p:sp>
      <p:sp>
        <p:nvSpPr>
          <p:cNvPr id="13" name="TextBox 12">
            <a:extLst>
              <a:ext uri="{FF2B5EF4-FFF2-40B4-BE49-F238E27FC236}">
                <a16:creationId xmlns:a16="http://schemas.microsoft.com/office/drawing/2014/main" id="{CBE93EC3-FF0B-0D42-B8E5-F685FACF1CCA}"/>
              </a:ext>
            </a:extLst>
          </p:cNvPr>
          <p:cNvSpPr txBox="1"/>
          <p:nvPr/>
        </p:nvSpPr>
        <p:spPr>
          <a:xfrm>
            <a:off x="464150" y="2470134"/>
            <a:ext cx="1511309" cy="707886"/>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No difference in performances. </a:t>
            </a:r>
          </a:p>
        </p:txBody>
      </p:sp>
      <p:pic>
        <p:nvPicPr>
          <p:cNvPr id="7" name="Picture 6">
            <a:extLst>
              <a:ext uri="{FF2B5EF4-FFF2-40B4-BE49-F238E27FC236}">
                <a16:creationId xmlns:a16="http://schemas.microsoft.com/office/drawing/2014/main" id="{389C313F-96A3-1B46-8AE9-E683A01FA80F}"/>
              </a:ext>
            </a:extLst>
          </p:cNvPr>
          <p:cNvPicPr>
            <a:picLocks noChangeAspect="1"/>
          </p:cNvPicPr>
          <p:nvPr/>
        </p:nvPicPr>
        <p:blipFill>
          <a:blip r:embed="rId2"/>
          <a:stretch>
            <a:fillRect/>
          </a:stretch>
        </p:blipFill>
        <p:spPr>
          <a:xfrm>
            <a:off x="2497193" y="638249"/>
            <a:ext cx="6527764" cy="3521769"/>
          </a:xfrm>
          <a:prstGeom prst="rect">
            <a:avLst/>
          </a:prstGeom>
        </p:spPr>
      </p:pic>
    </p:spTree>
    <p:extLst>
      <p:ext uri="{BB962C8B-B14F-4D97-AF65-F5344CB8AC3E}">
        <p14:creationId xmlns:p14="http://schemas.microsoft.com/office/powerpoint/2010/main" val="3065996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84868" y="706334"/>
            <a:ext cx="8464492" cy="685800"/>
          </a:xfrm>
        </p:spPr>
        <p:txBody>
          <a:bodyPr/>
          <a:lstStyle/>
          <a:p>
            <a:pPr algn="ctr"/>
            <a:r>
              <a:rPr lang="en-US" sz="2800" dirty="0">
                <a:solidFill>
                  <a:schemeClr val="bg1"/>
                </a:solidFill>
                <a:latin typeface="Cordia New" panose="020B0304020202020204" pitchFamily="34" charset="-34"/>
                <a:cs typeface="Cordia New" panose="020B0304020202020204" pitchFamily="34" charset="-34"/>
              </a:rPr>
              <a:t>Recommendation I: Removing Low Performing Media</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19</a:t>
            </a:fld>
            <a:endParaRPr dirty="0">
              <a:solidFill>
                <a:schemeClr val="bg1"/>
              </a:solidFill>
            </a:endParaRPr>
          </a:p>
        </p:txBody>
      </p:sp>
      <p:sp>
        <p:nvSpPr>
          <p:cNvPr id="4" name="TextBox 3">
            <a:extLst>
              <a:ext uri="{FF2B5EF4-FFF2-40B4-BE49-F238E27FC236}">
                <a16:creationId xmlns:a16="http://schemas.microsoft.com/office/drawing/2014/main" id="{18D9D4F1-6D77-8846-A981-1036867925FF}"/>
              </a:ext>
            </a:extLst>
          </p:cNvPr>
          <p:cNvSpPr txBox="1"/>
          <p:nvPr/>
        </p:nvSpPr>
        <p:spPr>
          <a:xfrm>
            <a:off x="1495888" y="56543"/>
            <a:ext cx="6152224" cy="707886"/>
          </a:xfrm>
          <a:prstGeom prst="rect">
            <a:avLst/>
          </a:prstGeom>
          <a:noFill/>
        </p:spPr>
        <p:txBody>
          <a:bodyPr wrap="square" rtlCol="0">
            <a:spAutoFit/>
          </a:bodyPr>
          <a:lstStyle/>
          <a:p>
            <a:pPr algn="ctr"/>
            <a:r>
              <a:rPr lang="en-US" sz="4000" dirty="0">
                <a:solidFill>
                  <a:schemeClr val="bg1"/>
                </a:solidFill>
                <a:latin typeface="Cordia New" panose="020B0304020202020204" pitchFamily="34" charset="-34"/>
                <a:cs typeface="Cordia New" panose="020B0304020202020204" pitchFamily="34" charset="-34"/>
              </a:rPr>
              <a:t>Results: The Recommendations</a:t>
            </a:r>
          </a:p>
        </p:txBody>
      </p:sp>
      <p:pic>
        <p:nvPicPr>
          <p:cNvPr id="9" name="Picture 8">
            <a:extLst>
              <a:ext uri="{FF2B5EF4-FFF2-40B4-BE49-F238E27FC236}">
                <a16:creationId xmlns:a16="http://schemas.microsoft.com/office/drawing/2014/main" id="{E1FE638C-4323-B84B-B0AA-2C41A2ABD759}"/>
              </a:ext>
            </a:extLst>
          </p:cNvPr>
          <p:cNvPicPr>
            <a:picLocks noChangeAspect="1"/>
          </p:cNvPicPr>
          <p:nvPr/>
        </p:nvPicPr>
        <p:blipFill>
          <a:blip r:embed="rId3"/>
          <a:stretch>
            <a:fillRect/>
          </a:stretch>
        </p:blipFill>
        <p:spPr>
          <a:xfrm>
            <a:off x="67479" y="2019839"/>
            <a:ext cx="4459407" cy="2405877"/>
          </a:xfrm>
          <a:prstGeom prst="rect">
            <a:avLst/>
          </a:prstGeom>
        </p:spPr>
      </p:pic>
      <p:sp>
        <p:nvSpPr>
          <p:cNvPr id="13" name="TextBox 12">
            <a:extLst>
              <a:ext uri="{FF2B5EF4-FFF2-40B4-BE49-F238E27FC236}">
                <a16:creationId xmlns:a16="http://schemas.microsoft.com/office/drawing/2014/main" id="{7E49F30C-95CF-994C-B3EE-B1043A7A5F51}"/>
              </a:ext>
            </a:extLst>
          </p:cNvPr>
          <p:cNvSpPr txBox="1"/>
          <p:nvPr/>
        </p:nvSpPr>
        <p:spPr>
          <a:xfrm>
            <a:off x="294640" y="1392134"/>
            <a:ext cx="8464492" cy="461665"/>
          </a:xfrm>
          <a:prstGeom prst="rect">
            <a:avLst/>
          </a:prstGeom>
          <a:noFill/>
        </p:spPr>
        <p:txBody>
          <a:bodyPr wrap="square" rtlCol="0">
            <a:spAutoFit/>
          </a:bodyPr>
          <a:lstStyle/>
          <a:p>
            <a:pPr algn="ctr"/>
            <a:r>
              <a:rPr lang="en-US" sz="2000" b="1" i="1" dirty="0">
                <a:solidFill>
                  <a:schemeClr val="bg1"/>
                </a:solidFill>
                <a:latin typeface="Cordia New" panose="020B0304020202020204" pitchFamily="34" charset="-34"/>
                <a:cs typeface="Cordia New" panose="020B0304020202020204" pitchFamily="34" charset="-34"/>
              </a:rPr>
              <a:t>‘</a:t>
            </a:r>
            <a:r>
              <a:rPr lang="en-US" sz="2400" b="1" i="1" dirty="0">
                <a:solidFill>
                  <a:schemeClr val="bg1"/>
                </a:solidFill>
                <a:latin typeface="Cordia New" panose="020B0304020202020204" pitchFamily="34" charset="-34"/>
                <a:cs typeface="Cordia New" panose="020B0304020202020204" pitchFamily="34" charset="-34"/>
              </a:rPr>
              <a:t>A minority of media are watched by a majority of passengers’ - </a:t>
            </a:r>
            <a:r>
              <a:rPr lang="en-US" sz="2400" b="1" dirty="0">
                <a:solidFill>
                  <a:schemeClr val="bg1"/>
                </a:solidFill>
                <a:latin typeface="Cordia New" panose="020B0304020202020204" pitchFamily="34" charset="-34"/>
                <a:cs typeface="Cordia New" panose="020B0304020202020204" pitchFamily="34" charset="-34"/>
              </a:rPr>
              <a:t>Confucius</a:t>
            </a:r>
            <a:endParaRPr lang="en-US" sz="2000" b="1" dirty="0">
              <a:solidFill>
                <a:schemeClr val="bg1"/>
              </a:solidFill>
              <a:latin typeface="Cordia New" panose="020B0304020202020204" pitchFamily="34" charset="-34"/>
              <a:cs typeface="Cordia New" panose="020B0304020202020204" pitchFamily="34" charset="-34"/>
            </a:endParaRPr>
          </a:p>
        </p:txBody>
      </p:sp>
      <p:pic>
        <p:nvPicPr>
          <p:cNvPr id="5" name="Picture 4">
            <a:extLst>
              <a:ext uri="{FF2B5EF4-FFF2-40B4-BE49-F238E27FC236}">
                <a16:creationId xmlns:a16="http://schemas.microsoft.com/office/drawing/2014/main" id="{F904ED18-13A8-8446-BE6A-F8AE94C43CCB}"/>
              </a:ext>
            </a:extLst>
          </p:cNvPr>
          <p:cNvPicPr>
            <a:picLocks noChangeAspect="1"/>
          </p:cNvPicPr>
          <p:nvPr/>
        </p:nvPicPr>
        <p:blipFill>
          <a:blip r:embed="rId4"/>
          <a:stretch>
            <a:fillRect/>
          </a:stretch>
        </p:blipFill>
        <p:spPr>
          <a:xfrm>
            <a:off x="4596955" y="2019839"/>
            <a:ext cx="4459407" cy="2405877"/>
          </a:xfrm>
          <a:prstGeom prst="rect">
            <a:avLst/>
          </a:prstGeom>
        </p:spPr>
      </p:pic>
    </p:spTree>
    <p:extLst>
      <p:ext uri="{BB962C8B-B14F-4D97-AF65-F5344CB8AC3E}">
        <p14:creationId xmlns:p14="http://schemas.microsoft.com/office/powerpoint/2010/main" val="130973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C00B-BE1B-9347-9997-B9F89E851FC4}"/>
              </a:ext>
            </a:extLst>
          </p:cNvPr>
          <p:cNvSpPr>
            <a:spLocks noGrp="1"/>
          </p:cNvSpPr>
          <p:nvPr>
            <p:ph type="title"/>
          </p:nvPr>
        </p:nvSpPr>
        <p:spPr/>
        <p:txBody>
          <a:bodyPr/>
          <a:lstStyle/>
          <a:p>
            <a:pPr algn="ctr"/>
            <a:r>
              <a:rPr lang="en-US" sz="4000" dirty="0">
                <a:solidFill>
                  <a:schemeClr val="bg1"/>
                </a:solidFill>
                <a:latin typeface="Cordia New" panose="020B0304020202020204" pitchFamily="34" charset="-34"/>
                <a:cs typeface="Cordia New" panose="020B0304020202020204" pitchFamily="34" charset="-34"/>
              </a:rPr>
              <a:t>Outline</a:t>
            </a:r>
          </a:p>
        </p:txBody>
      </p:sp>
      <p:sp>
        <p:nvSpPr>
          <p:cNvPr id="3" name="Text Placeholder 2">
            <a:extLst>
              <a:ext uri="{FF2B5EF4-FFF2-40B4-BE49-F238E27FC236}">
                <a16:creationId xmlns:a16="http://schemas.microsoft.com/office/drawing/2014/main" id="{2BA10934-A04E-0E4F-8E79-A7F73426B107}"/>
              </a:ext>
            </a:extLst>
          </p:cNvPr>
          <p:cNvSpPr>
            <a:spLocks noGrp="1"/>
          </p:cNvSpPr>
          <p:nvPr>
            <p:ph type="body" idx="1"/>
          </p:nvPr>
        </p:nvSpPr>
        <p:spPr>
          <a:xfrm>
            <a:off x="2565134" y="939998"/>
            <a:ext cx="4013731" cy="3263504"/>
          </a:xfrm>
        </p:spPr>
        <p:txBody>
          <a:bodyPr/>
          <a:lstStyle/>
          <a:p>
            <a:r>
              <a:rPr lang="en-US" sz="2800" dirty="0">
                <a:solidFill>
                  <a:schemeClr val="bg1"/>
                </a:solidFill>
                <a:latin typeface="Cordia New" panose="020B0304020202020204" pitchFamily="34" charset="-34"/>
                <a:cs typeface="Cordia New" panose="020B0304020202020204" pitchFamily="34" charset="-34"/>
              </a:rPr>
              <a:t>Introduction</a:t>
            </a:r>
          </a:p>
          <a:p>
            <a:r>
              <a:rPr lang="en-US" sz="2800" dirty="0">
                <a:solidFill>
                  <a:schemeClr val="bg1"/>
                </a:solidFill>
                <a:latin typeface="Cordia New" panose="020B0304020202020204" pitchFamily="34" charset="-34"/>
                <a:cs typeface="Cordia New" panose="020B0304020202020204" pitchFamily="34" charset="-34"/>
              </a:rPr>
              <a:t>Data Organization</a:t>
            </a:r>
          </a:p>
          <a:p>
            <a:r>
              <a:rPr lang="en-US" sz="2800" dirty="0">
                <a:solidFill>
                  <a:schemeClr val="bg1"/>
                </a:solidFill>
                <a:latin typeface="Cordia New" panose="020B0304020202020204" pitchFamily="34" charset="-34"/>
                <a:cs typeface="Cordia New" panose="020B0304020202020204" pitchFamily="34" charset="-34"/>
              </a:rPr>
              <a:t>Optimization and Prediction</a:t>
            </a:r>
          </a:p>
          <a:p>
            <a:r>
              <a:rPr lang="en-US" sz="2800" dirty="0">
                <a:solidFill>
                  <a:schemeClr val="bg1"/>
                </a:solidFill>
                <a:latin typeface="Cordia New" panose="020B0304020202020204" pitchFamily="34" charset="-34"/>
                <a:cs typeface="Cordia New" panose="020B0304020202020204" pitchFamily="34" charset="-34"/>
              </a:rPr>
              <a:t>Results: The Recommendations </a:t>
            </a:r>
          </a:p>
          <a:p>
            <a:r>
              <a:rPr lang="en-US" sz="2800" dirty="0">
                <a:solidFill>
                  <a:schemeClr val="bg1"/>
                </a:solidFill>
                <a:latin typeface="Cordia New" panose="020B0304020202020204" pitchFamily="34" charset="-34"/>
                <a:cs typeface="Cordia New" panose="020B0304020202020204" pitchFamily="34" charset="-34"/>
              </a:rPr>
              <a:t>Next Steps</a:t>
            </a:r>
          </a:p>
        </p:txBody>
      </p:sp>
      <p:sp>
        <p:nvSpPr>
          <p:cNvPr id="5" name="Google Shape;211;p33">
            <a:extLst>
              <a:ext uri="{FF2B5EF4-FFF2-40B4-BE49-F238E27FC236}">
                <a16:creationId xmlns:a16="http://schemas.microsoft.com/office/drawing/2014/main" id="{B693F824-E930-1040-B787-8BFFF4BF3F9E}"/>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3897770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20" name="Google Shape;207;p33">
            <a:extLst>
              <a:ext uri="{FF2B5EF4-FFF2-40B4-BE49-F238E27FC236}">
                <a16:creationId xmlns:a16="http://schemas.microsoft.com/office/drawing/2014/main" id="{9E250A4C-8293-CF4A-8344-D75EB6991166}"/>
              </a:ext>
            </a:extLst>
          </p:cNvPr>
          <p:cNvSpPr txBox="1">
            <a:spLocks/>
          </p:cNvSpPr>
          <p:nvPr/>
        </p:nvSpPr>
        <p:spPr>
          <a:xfrm>
            <a:off x="2403017" y="117232"/>
            <a:ext cx="4865291" cy="685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000"/>
            </a:pPr>
            <a:r>
              <a:rPr lang="en-US" sz="2800" dirty="0">
                <a:solidFill>
                  <a:schemeClr val="bg1"/>
                </a:solidFill>
                <a:latin typeface="Cordia New" panose="020B0304020202020204" pitchFamily="34" charset="-34"/>
                <a:cs typeface="Cordia New" panose="020B0304020202020204" pitchFamily="34" charset="-34"/>
              </a:rPr>
              <a:t>Media that is Watched vs. </a:t>
            </a:r>
            <a:r>
              <a:rPr lang="en-US" sz="2800" u="sng" dirty="0">
                <a:solidFill>
                  <a:schemeClr val="bg1"/>
                </a:solidFill>
                <a:latin typeface="Cordia New" panose="020B0304020202020204" pitchFamily="34" charset="-34"/>
                <a:cs typeface="Cordia New" panose="020B0304020202020204" pitchFamily="34" charset="-34"/>
              </a:rPr>
              <a:t>Not</a:t>
            </a:r>
            <a:r>
              <a:rPr lang="en-US" sz="2800" dirty="0">
                <a:solidFill>
                  <a:schemeClr val="bg1"/>
                </a:solidFill>
                <a:latin typeface="Cordia New" panose="020B0304020202020204" pitchFamily="34" charset="-34"/>
                <a:cs typeface="Cordia New" panose="020B0304020202020204" pitchFamily="34" charset="-34"/>
              </a:rPr>
              <a:t> Watched</a:t>
            </a:r>
          </a:p>
        </p:txBody>
      </p:sp>
      <p:sp>
        <p:nvSpPr>
          <p:cNvPr id="19" name="TextBox 18">
            <a:extLst>
              <a:ext uri="{FF2B5EF4-FFF2-40B4-BE49-F238E27FC236}">
                <a16:creationId xmlns:a16="http://schemas.microsoft.com/office/drawing/2014/main" id="{0EB78CE9-ED89-9740-8C53-640FCF607C55}"/>
              </a:ext>
            </a:extLst>
          </p:cNvPr>
          <p:cNvSpPr txBox="1"/>
          <p:nvPr/>
        </p:nvSpPr>
        <p:spPr>
          <a:xfrm>
            <a:off x="4393399" y="3950358"/>
            <a:ext cx="143713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Not Watched</a:t>
            </a:r>
          </a:p>
        </p:txBody>
      </p:sp>
      <p:sp>
        <p:nvSpPr>
          <p:cNvPr id="26" name="TextBox 25">
            <a:extLst>
              <a:ext uri="{FF2B5EF4-FFF2-40B4-BE49-F238E27FC236}">
                <a16:creationId xmlns:a16="http://schemas.microsoft.com/office/drawing/2014/main" id="{CEA002F4-E3CD-C74D-B709-0AFF437456A2}"/>
              </a:ext>
            </a:extLst>
          </p:cNvPr>
          <p:cNvSpPr txBox="1"/>
          <p:nvPr/>
        </p:nvSpPr>
        <p:spPr>
          <a:xfrm>
            <a:off x="7078090" y="3950358"/>
            <a:ext cx="1029364"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Watched</a:t>
            </a:r>
          </a:p>
        </p:txBody>
      </p:sp>
      <p:pic>
        <p:nvPicPr>
          <p:cNvPr id="9" name="Picture 8">
            <a:extLst>
              <a:ext uri="{FF2B5EF4-FFF2-40B4-BE49-F238E27FC236}">
                <a16:creationId xmlns:a16="http://schemas.microsoft.com/office/drawing/2014/main" id="{69650F27-43B7-6344-9238-0CC65E40B443}"/>
              </a:ext>
            </a:extLst>
          </p:cNvPr>
          <p:cNvPicPr>
            <a:picLocks noChangeAspect="1"/>
          </p:cNvPicPr>
          <p:nvPr/>
        </p:nvPicPr>
        <p:blipFill rotWithShape="1">
          <a:blip r:embed="rId3"/>
          <a:srcRect l="8673" t="11375" r="947" b="13946"/>
          <a:stretch/>
        </p:blipFill>
        <p:spPr>
          <a:xfrm>
            <a:off x="3954298" y="1842665"/>
            <a:ext cx="4865292" cy="2158934"/>
          </a:xfrm>
          <a:prstGeom prst="rect">
            <a:avLst/>
          </a:prstGeom>
        </p:spPr>
      </p:pic>
      <p:cxnSp>
        <p:nvCxnSpPr>
          <p:cNvPr id="10" name="Straight Connector 9">
            <a:extLst>
              <a:ext uri="{FF2B5EF4-FFF2-40B4-BE49-F238E27FC236}">
                <a16:creationId xmlns:a16="http://schemas.microsoft.com/office/drawing/2014/main" id="{8B94C3B3-02D3-D24D-B791-3D146153EC62}"/>
              </a:ext>
            </a:extLst>
          </p:cNvPr>
          <p:cNvCxnSpPr>
            <a:cxnSpLocks/>
          </p:cNvCxnSpPr>
          <p:nvPr/>
        </p:nvCxnSpPr>
        <p:spPr>
          <a:xfrm>
            <a:off x="3359769" y="1573161"/>
            <a:ext cx="0" cy="2428438"/>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A0DF4A92-337A-0E42-89AF-E26E929A944F}"/>
              </a:ext>
            </a:extLst>
          </p:cNvPr>
          <p:cNvSpPr txBox="1"/>
          <p:nvPr/>
        </p:nvSpPr>
        <p:spPr>
          <a:xfrm>
            <a:off x="3414535" y="1489777"/>
            <a:ext cx="435095" cy="2492990"/>
          </a:xfrm>
          <a:prstGeom prst="rect">
            <a:avLst/>
          </a:prstGeom>
          <a:noFill/>
        </p:spPr>
        <p:txBody>
          <a:bodyPr wrap="square" rtlCol="0">
            <a:spAutoFit/>
          </a:bodyPr>
          <a:lstStyle/>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1200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1000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800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600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200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0</a:t>
            </a:r>
          </a:p>
        </p:txBody>
      </p:sp>
      <p:sp>
        <p:nvSpPr>
          <p:cNvPr id="12" name="TextBox 11">
            <a:extLst>
              <a:ext uri="{FF2B5EF4-FFF2-40B4-BE49-F238E27FC236}">
                <a16:creationId xmlns:a16="http://schemas.microsoft.com/office/drawing/2014/main" id="{F6CBC0A1-3B17-164F-B70A-FD2C52F0B628}"/>
              </a:ext>
            </a:extLst>
          </p:cNvPr>
          <p:cNvSpPr txBox="1"/>
          <p:nvPr/>
        </p:nvSpPr>
        <p:spPr>
          <a:xfrm rot="16200000">
            <a:off x="2531336" y="2819032"/>
            <a:ext cx="1195201"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3" name="TextBox 12">
            <a:extLst>
              <a:ext uri="{FF2B5EF4-FFF2-40B4-BE49-F238E27FC236}">
                <a16:creationId xmlns:a16="http://schemas.microsoft.com/office/drawing/2014/main" id="{CD2CCEFF-E0FA-FC47-8519-0A2B2B7BF6BE}"/>
              </a:ext>
            </a:extLst>
          </p:cNvPr>
          <p:cNvSpPr txBox="1"/>
          <p:nvPr/>
        </p:nvSpPr>
        <p:spPr>
          <a:xfrm>
            <a:off x="239491" y="794018"/>
            <a:ext cx="2798064" cy="1015663"/>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Suppose we consider a movie is ‘Not Watched’ below 1/10,000 clicks </a:t>
            </a:r>
          </a:p>
        </p:txBody>
      </p:sp>
      <p:sp>
        <p:nvSpPr>
          <p:cNvPr id="14" name="TextBox 13">
            <a:extLst>
              <a:ext uri="{FF2B5EF4-FFF2-40B4-BE49-F238E27FC236}">
                <a16:creationId xmlns:a16="http://schemas.microsoft.com/office/drawing/2014/main" id="{535B1D34-38FF-5F4C-BE5F-E54B394E163C}"/>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3" name="TextBox 2">
            <a:extLst>
              <a:ext uri="{FF2B5EF4-FFF2-40B4-BE49-F238E27FC236}">
                <a16:creationId xmlns:a16="http://schemas.microsoft.com/office/drawing/2014/main" id="{2D98B5A5-6E46-CF43-A304-5638C2BAD88E}"/>
              </a:ext>
            </a:extLst>
          </p:cNvPr>
          <p:cNvSpPr txBox="1"/>
          <p:nvPr/>
        </p:nvSpPr>
        <p:spPr>
          <a:xfrm>
            <a:off x="4751128" y="2490284"/>
            <a:ext cx="721672" cy="584775"/>
          </a:xfrm>
          <a:prstGeom prst="rect">
            <a:avLst/>
          </a:prstGeom>
          <a:noFill/>
        </p:spPr>
        <p:txBody>
          <a:bodyPr wrap="none" rtlCol="0">
            <a:spAutoFit/>
          </a:bodyPr>
          <a:lstStyle/>
          <a:p>
            <a:pPr algn="l"/>
            <a:r>
              <a:rPr lang="en-US" sz="3200" b="1" dirty="0">
                <a:solidFill>
                  <a:schemeClr val="tx1"/>
                </a:solidFill>
                <a:latin typeface="Cordia New" panose="020B0304020202020204" pitchFamily="34" charset="-34"/>
                <a:cs typeface="Cordia New" panose="020B0304020202020204" pitchFamily="34" charset="-34"/>
              </a:rPr>
              <a:t>61%</a:t>
            </a:r>
          </a:p>
        </p:txBody>
      </p:sp>
      <p:sp>
        <p:nvSpPr>
          <p:cNvPr id="15" name="TextBox 14">
            <a:extLst>
              <a:ext uri="{FF2B5EF4-FFF2-40B4-BE49-F238E27FC236}">
                <a16:creationId xmlns:a16="http://schemas.microsoft.com/office/drawing/2014/main" id="{248C0A7B-8192-F74A-B47B-415E4B786B15}"/>
              </a:ext>
            </a:extLst>
          </p:cNvPr>
          <p:cNvSpPr txBox="1"/>
          <p:nvPr/>
        </p:nvSpPr>
        <p:spPr>
          <a:xfrm>
            <a:off x="7150976" y="2962553"/>
            <a:ext cx="721672" cy="584775"/>
          </a:xfrm>
          <a:prstGeom prst="rect">
            <a:avLst/>
          </a:prstGeom>
          <a:noFill/>
        </p:spPr>
        <p:txBody>
          <a:bodyPr wrap="none" rtlCol="0">
            <a:spAutoFit/>
          </a:bodyPr>
          <a:lstStyle/>
          <a:p>
            <a:pPr algn="l"/>
            <a:r>
              <a:rPr lang="en-US" sz="3200" b="1" dirty="0">
                <a:solidFill>
                  <a:schemeClr val="tx1"/>
                </a:solidFill>
                <a:latin typeface="Cordia New" panose="020B0304020202020204" pitchFamily="34" charset="-34"/>
                <a:cs typeface="Cordia New" panose="020B0304020202020204" pitchFamily="34" charset="-34"/>
              </a:rPr>
              <a:t>39%</a:t>
            </a:r>
          </a:p>
        </p:txBody>
      </p:sp>
      <p:sp>
        <p:nvSpPr>
          <p:cNvPr id="4" name="TextBox 3">
            <a:extLst>
              <a:ext uri="{FF2B5EF4-FFF2-40B4-BE49-F238E27FC236}">
                <a16:creationId xmlns:a16="http://schemas.microsoft.com/office/drawing/2014/main" id="{7F260616-B684-AE41-A141-0F62E83DC571}"/>
              </a:ext>
            </a:extLst>
          </p:cNvPr>
          <p:cNvSpPr txBox="1"/>
          <p:nvPr/>
        </p:nvSpPr>
        <p:spPr>
          <a:xfrm>
            <a:off x="684585" y="3274881"/>
            <a:ext cx="1907875" cy="707886"/>
          </a:xfrm>
          <a:prstGeom prst="rect">
            <a:avLst/>
          </a:prstGeom>
          <a:noFill/>
        </p:spPr>
        <p:txBody>
          <a:bodyPr wrap="squar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Where is this disparity coming from?</a:t>
            </a:r>
          </a:p>
        </p:txBody>
      </p:sp>
    </p:spTree>
    <p:extLst>
      <p:ext uri="{BB962C8B-B14F-4D97-AF65-F5344CB8AC3E}">
        <p14:creationId xmlns:p14="http://schemas.microsoft.com/office/powerpoint/2010/main" val="51126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11" grpId="0"/>
      <p:bldP spid="12" grpId="0"/>
      <p:bldP spid="13" grpId="0"/>
      <p:bldP spid="3" grpId="0"/>
      <p:bldP spid="15"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2308394" y="66361"/>
            <a:ext cx="4527212" cy="685800"/>
          </a:xfrm>
          <a:prstGeom prst="rect">
            <a:avLst/>
          </a:prstGeom>
          <a:noFill/>
          <a:ln>
            <a:noFill/>
          </a:ln>
        </p:spPr>
        <p:txBody>
          <a:bodyPr spcFirstLastPara="1" wrap="square" lIns="91425" tIns="45700" rIns="91425" bIns="45700" anchor="ctr" anchorCtr="0">
            <a:noAutofit/>
          </a:bodyPr>
          <a:lstStyle/>
          <a:p>
            <a:pPr lvl="0">
              <a:buSzPts val="2000"/>
            </a:pPr>
            <a:r>
              <a:rPr lang="en-US" sz="2400" dirty="0">
                <a:solidFill>
                  <a:schemeClr val="bg1"/>
                </a:solidFill>
                <a:latin typeface="Cordia New" panose="020B0304020202020204" pitchFamily="34" charset="-34"/>
                <a:cs typeface="Cordia New" panose="020B0304020202020204" pitchFamily="34" charset="-34"/>
              </a:rPr>
              <a:t>Media Watched and </a:t>
            </a:r>
            <a:r>
              <a:rPr lang="en-US" sz="2400" u="sng" dirty="0">
                <a:solidFill>
                  <a:schemeClr val="bg1"/>
                </a:solidFill>
                <a:latin typeface="Cordia New" panose="020B0304020202020204" pitchFamily="34" charset="-34"/>
                <a:cs typeface="Cordia New" panose="020B0304020202020204" pitchFamily="34" charset="-34"/>
              </a:rPr>
              <a:t>Not</a:t>
            </a:r>
            <a:r>
              <a:rPr lang="en-US" sz="2400" dirty="0">
                <a:solidFill>
                  <a:schemeClr val="bg1"/>
                </a:solidFill>
                <a:latin typeface="Cordia New" panose="020B0304020202020204" pitchFamily="34" charset="-34"/>
                <a:cs typeface="Cordia New" panose="020B0304020202020204" pitchFamily="34" charset="-34"/>
              </a:rPr>
              <a:t> Watched per Price Tag</a:t>
            </a:r>
            <a:endParaRPr sz="2400" dirty="0">
              <a:solidFill>
                <a:schemeClr val="bg1"/>
              </a:solidFill>
              <a:latin typeface="Cordia New" panose="020B0304020202020204" pitchFamily="34" charset="-34"/>
              <a:cs typeface="Cordia New" panose="020B0304020202020204" pitchFamily="34" charset="-34"/>
            </a:endParaRP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2" name="TextBox 21">
            <a:extLst>
              <a:ext uri="{FF2B5EF4-FFF2-40B4-BE49-F238E27FC236}">
                <a16:creationId xmlns:a16="http://schemas.microsoft.com/office/drawing/2014/main" id="{A50434DC-C7E9-8F41-BAAC-18B9A08CE61C}"/>
              </a:ext>
            </a:extLst>
          </p:cNvPr>
          <p:cNvSpPr txBox="1"/>
          <p:nvPr/>
        </p:nvSpPr>
        <p:spPr>
          <a:xfrm rot="16200000">
            <a:off x="5309964" y="647113"/>
            <a:ext cx="518737" cy="7940635"/>
          </a:xfrm>
          <a:prstGeom prst="rect">
            <a:avLst/>
          </a:prstGeom>
          <a:noFill/>
        </p:spPr>
        <p:txBody>
          <a:bodyPr wrap="square" rtlCol="0">
            <a:spAutoFit/>
          </a:bodyPr>
          <a:lstStyle/>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r>
              <a:rPr lang="en-US" sz="1700" dirty="0">
                <a:solidFill>
                  <a:schemeClr val="bg1"/>
                </a:solidFill>
                <a:latin typeface="Cordia New" panose="020B0304020202020204" pitchFamily="34" charset="-34"/>
                <a:cs typeface="Cordia New" panose="020B0304020202020204" pitchFamily="34" charset="-34"/>
              </a:rPr>
              <a:t> </a:t>
            </a:r>
          </a:p>
          <a:p>
            <a:pPr algn="r"/>
            <a:r>
              <a:rPr lang="en-US" sz="1700" dirty="0">
                <a:solidFill>
                  <a:schemeClr val="bg1"/>
                </a:solidFill>
                <a:latin typeface="Cordia New" panose="020B0304020202020204" pitchFamily="34" charset="-34"/>
                <a:cs typeface="Cordia New" panose="020B0304020202020204" pitchFamily="34" charset="-34"/>
              </a:rPr>
              <a:t>$$$$</a:t>
            </a: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a:p>
            <a:pPr algn="r"/>
            <a:endParaRPr lang="en-US" sz="1700" dirty="0">
              <a:solidFill>
                <a:schemeClr val="bg1"/>
              </a:solidFill>
              <a:latin typeface="Cordia New" panose="020B0304020202020204" pitchFamily="34" charset="-34"/>
              <a:cs typeface="Cordia New" panose="020B0304020202020204" pitchFamily="34" charset="-34"/>
            </a:endParaRPr>
          </a:p>
        </p:txBody>
      </p:sp>
      <p:sp>
        <p:nvSpPr>
          <p:cNvPr id="23" name="TextBox 22">
            <a:extLst>
              <a:ext uri="{FF2B5EF4-FFF2-40B4-BE49-F238E27FC236}">
                <a16:creationId xmlns:a16="http://schemas.microsoft.com/office/drawing/2014/main" id="{2A032AF4-8165-3D4D-BE3E-066426F426F1}"/>
              </a:ext>
            </a:extLst>
          </p:cNvPr>
          <p:cNvSpPr txBox="1"/>
          <p:nvPr/>
        </p:nvSpPr>
        <p:spPr>
          <a:xfrm>
            <a:off x="7820671" y="891321"/>
            <a:ext cx="1570893" cy="707886"/>
          </a:xfrm>
          <a:prstGeom prst="rect">
            <a:avLst/>
          </a:prstGeom>
          <a:noFill/>
        </p:spPr>
        <p:txBody>
          <a:bodyPr wrap="square" rtlCol="0">
            <a:spAutoFit/>
          </a:bodyPr>
          <a:lstStyle/>
          <a:p>
            <a:r>
              <a:rPr lang="en-US" sz="2000" dirty="0">
                <a:solidFill>
                  <a:schemeClr val="bg1"/>
                </a:solidFill>
                <a:latin typeface="Cordia New" panose="020B0304020202020204" pitchFamily="34" charset="-34"/>
                <a:cs typeface="Cordia New" panose="020B0304020202020204" pitchFamily="34" charset="-34"/>
              </a:rPr>
              <a:t>Watched</a:t>
            </a:r>
          </a:p>
          <a:p>
            <a:r>
              <a:rPr lang="en-US" sz="2000" dirty="0">
                <a:solidFill>
                  <a:schemeClr val="bg1"/>
                </a:solidFill>
                <a:latin typeface="Cordia New" panose="020B0304020202020204" pitchFamily="34" charset="-34"/>
                <a:cs typeface="Cordia New" panose="020B0304020202020204" pitchFamily="34" charset="-34"/>
              </a:rPr>
              <a:t>Not Watched</a:t>
            </a:r>
          </a:p>
        </p:txBody>
      </p:sp>
      <p:pic>
        <p:nvPicPr>
          <p:cNvPr id="24" name="Picture 23">
            <a:extLst>
              <a:ext uri="{FF2B5EF4-FFF2-40B4-BE49-F238E27FC236}">
                <a16:creationId xmlns:a16="http://schemas.microsoft.com/office/drawing/2014/main" id="{AEE9DD8B-BA59-4A4E-A9CE-1E9450B6EC32}"/>
              </a:ext>
            </a:extLst>
          </p:cNvPr>
          <p:cNvPicPr>
            <a:picLocks noChangeAspect="1"/>
          </p:cNvPicPr>
          <p:nvPr/>
        </p:nvPicPr>
        <p:blipFill rotWithShape="1">
          <a:blip r:embed="rId3"/>
          <a:srcRect l="8205" t="11153" r="87436" b="78510"/>
          <a:stretch/>
        </p:blipFill>
        <p:spPr>
          <a:xfrm>
            <a:off x="7502228" y="603850"/>
            <a:ext cx="398585" cy="1019907"/>
          </a:xfrm>
          <a:prstGeom prst="rect">
            <a:avLst/>
          </a:prstGeom>
        </p:spPr>
      </p:pic>
      <p:pic>
        <p:nvPicPr>
          <p:cNvPr id="3" name="Picture 2">
            <a:extLst>
              <a:ext uri="{FF2B5EF4-FFF2-40B4-BE49-F238E27FC236}">
                <a16:creationId xmlns:a16="http://schemas.microsoft.com/office/drawing/2014/main" id="{5DC6B7A3-CFEE-334E-B311-D1C0A79FBCC0}"/>
              </a:ext>
            </a:extLst>
          </p:cNvPr>
          <p:cNvPicPr>
            <a:picLocks noChangeAspect="1"/>
          </p:cNvPicPr>
          <p:nvPr/>
        </p:nvPicPr>
        <p:blipFill rotWithShape="1">
          <a:blip r:embed="rId4"/>
          <a:srcRect l="7598" t="20646" r="70702" b="13288"/>
          <a:stretch/>
        </p:blipFill>
        <p:spPr>
          <a:xfrm>
            <a:off x="856527" y="1113804"/>
            <a:ext cx="1984282" cy="3326311"/>
          </a:xfrm>
          <a:prstGeom prst="rect">
            <a:avLst/>
          </a:prstGeom>
        </p:spPr>
      </p:pic>
      <p:pic>
        <p:nvPicPr>
          <p:cNvPr id="5" name="Picture 4">
            <a:extLst>
              <a:ext uri="{FF2B5EF4-FFF2-40B4-BE49-F238E27FC236}">
                <a16:creationId xmlns:a16="http://schemas.microsoft.com/office/drawing/2014/main" id="{C80B4BCF-3ADA-354E-895E-F855A6E16150}"/>
              </a:ext>
            </a:extLst>
          </p:cNvPr>
          <p:cNvPicPr>
            <a:picLocks noChangeAspect="1"/>
          </p:cNvPicPr>
          <p:nvPr/>
        </p:nvPicPr>
        <p:blipFill rotWithShape="1">
          <a:blip r:embed="rId5"/>
          <a:srcRect l="29298" t="9754" r="3716" b="14521"/>
          <a:stretch/>
        </p:blipFill>
        <p:spPr>
          <a:xfrm>
            <a:off x="2840809" y="545432"/>
            <a:ext cx="6125213" cy="3812629"/>
          </a:xfrm>
          <a:prstGeom prst="rect">
            <a:avLst/>
          </a:prstGeom>
        </p:spPr>
      </p:pic>
      <p:cxnSp>
        <p:nvCxnSpPr>
          <p:cNvPr id="11" name="Straight Connector 10">
            <a:extLst>
              <a:ext uri="{FF2B5EF4-FFF2-40B4-BE49-F238E27FC236}">
                <a16:creationId xmlns:a16="http://schemas.microsoft.com/office/drawing/2014/main" id="{6C85FDEC-92EE-4E47-B6E3-CC6C54536503}"/>
              </a:ext>
            </a:extLst>
          </p:cNvPr>
          <p:cNvCxnSpPr/>
          <p:nvPr/>
        </p:nvCxnSpPr>
        <p:spPr>
          <a:xfrm>
            <a:off x="675562" y="752161"/>
            <a:ext cx="0" cy="3235569"/>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48368C0A-99FE-5A40-9485-B9C898FCA649}"/>
              </a:ext>
            </a:extLst>
          </p:cNvPr>
          <p:cNvSpPr txBox="1"/>
          <p:nvPr/>
        </p:nvSpPr>
        <p:spPr>
          <a:xfrm>
            <a:off x="136301" y="382510"/>
            <a:ext cx="597875" cy="4016484"/>
          </a:xfrm>
          <a:prstGeom prst="rect">
            <a:avLst/>
          </a:prstGeom>
          <a:noFill/>
        </p:spPr>
        <p:txBody>
          <a:bodyPr wrap="square" rtlCol="0">
            <a:spAutoFit/>
          </a:bodyPr>
          <a:lstStyle/>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400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300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200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100</a:t>
            </a:r>
          </a:p>
          <a:p>
            <a:pPr algn="r"/>
            <a:endParaRPr lang="en-US" sz="1500" dirty="0">
              <a:solidFill>
                <a:schemeClr val="bg1"/>
              </a:solidFill>
              <a:latin typeface="Cordia New" panose="020B0304020202020204" pitchFamily="34" charset="-34"/>
              <a:cs typeface="Cordia New" panose="020B0304020202020204" pitchFamily="34" charset="-34"/>
            </a:endParaRPr>
          </a:p>
          <a:p>
            <a:pPr algn="r"/>
            <a:endParaRPr lang="en-US" sz="1500" dirty="0">
              <a:solidFill>
                <a:schemeClr val="bg1"/>
              </a:solidFill>
              <a:latin typeface="Cordia New" panose="020B0304020202020204" pitchFamily="34" charset="-34"/>
              <a:cs typeface="Cordia New" panose="020B0304020202020204" pitchFamily="34" charset="-34"/>
            </a:endParaRPr>
          </a:p>
          <a:p>
            <a:pPr algn="r"/>
            <a:r>
              <a:rPr lang="en-US" sz="1500" dirty="0">
                <a:solidFill>
                  <a:schemeClr val="bg1"/>
                </a:solidFill>
                <a:latin typeface="Cordia New" panose="020B0304020202020204" pitchFamily="34" charset="-34"/>
                <a:cs typeface="Cordia New" panose="020B0304020202020204" pitchFamily="34" charset="-34"/>
              </a:rPr>
              <a:t>0</a:t>
            </a:r>
          </a:p>
        </p:txBody>
      </p:sp>
      <p:sp>
        <p:nvSpPr>
          <p:cNvPr id="13" name="TextBox 12">
            <a:extLst>
              <a:ext uri="{FF2B5EF4-FFF2-40B4-BE49-F238E27FC236}">
                <a16:creationId xmlns:a16="http://schemas.microsoft.com/office/drawing/2014/main" id="{0248963E-8446-8847-A1D4-276870B283F1}"/>
              </a:ext>
            </a:extLst>
          </p:cNvPr>
          <p:cNvSpPr txBox="1"/>
          <p:nvPr/>
        </p:nvSpPr>
        <p:spPr>
          <a:xfrm rot="16200000">
            <a:off x="-730837" y="1899157"/>
            <a:ext cx="176945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4" name="TextBox 13">
            <a:extLst>
              <a:ext uri="{FF2B5EF4-FFF2-40B4-BE49-F238E27FC236}">
                <a16:creationId xmlns:a16="http://schemas.microsoft.com/office/drawing/2014/main" id="{4A2B575F-BC4C-6344-9DDE-047A95429955}"/>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Tree>
    <p:extLst>
      <p:ext uri="{BB962C8B-B14F-4D97-AF65-F5344CB8AC3E}">
        <p14:creationId xmlns:p14="http://schemas.microsoft.com/office/powerpoint/2010/main" val="202702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1394832" y="164124"/>
            <a:ext cx="6072768" cy="685800"/>
          </a:xfrm>
          <a:prstGeom prst="rect">
            <a:avLst/>
          </a:prstGeom>
          <a:noFill/>
          <a:ln>
            <a:noFill/>
          </a:ln>
        </p:spPr>
        <p:txBody>
          <a:bodyPr spcFirstLastPara="1" wrap="square" lIns="91425" tIns="45700" rIns="91425" bIns="45700" anchor="ctr" anchorCtr="0">
            <a:noAutofit/>
            <a:scene3d>
              <a:camera prst="obliqueTopRight"/>
              <a:lightRig rig="threePt" dir="t"/>
            </a:scene3d>
          </a:bodyPr>
          <a:lstStyle/>
          <a:p>
            <a:pPr lvl="0">
              <a:buSzPts val="2000"/>
            </a:pPr>
            <a:r>
              <a:rPr lang="en-US" sz="2400" dirty="0">
                <a:solidFill>
                  <a:schemeClr val="bg1"/>
                </a:solidFill>
                <a:latin typeface="Cordia New" panose="020B0304020202020204" pitchFamily="34" charset="-34"/>
                <a:cs typeface="Cordia New" panose="020B0304020202020204" pitchFamily="34" charset="-34"/>
              </a:rPr>
              <a:t>Media Watched and </a:t>
            </a:r>
            <a:r>
              <a:rPr lang="en-US" sz="2400" u="sng" dirty="0">
                <a:solidFill>
                  <a:schemeClr val="bg1"/>
                </a:solidFill>
                <a:latin typeface="Cordia New" panose="020B0304020202020204" pitchFamily="34" charset="-34"/>
                <a:cs typeface="Cordia New" panose="020B0304020202020204" pitchFamily="34" charset="-34"/>
              </a:rPr>
              <a:t>Not</a:t>
            </a:r>
            <a:r>
              <a:rPr lang="en-US" sz="2400" dirty="0">
                <a:solidFill>
                  <a:schemeClr val="bg1"/>
                </a:solidFill>
                <a:latin typeface="Cordia New" panose="020B0304020202020204" pitchFamily="34" charset="-34"/>
                <a:cs typeface="Cordia New" panose="020B0304020202020204" pitchFamily="34" charset="-34"/>
              </a:rPr>
              <a:t> Watched Per People Score</a:t>
            </a:r>
            <a:endParaRPr sz="2400" dirty="0">
              <a:solidFill>
                <a:schemeClr val="bg1"/>
              </a:solidFill>
              <a:latin typeface="Cordia New" panose="020B0304020202020204" pitchFamily="34" charset="-34"/>
              <a:cs typeface="Cordia New" panose="020B0304020202020204" pitchFamily="34" charset="-34"/>
            </a:endParaRP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5" name="TextBox 14">
            <a:extLst>
              <a:ext uri="{FF2B5EF4-FFF2-40B4-BE49-F238E27FC236}">
                <a16:creationId xmlns:a16="http://schemas.microsoft.com/office/drawing/2014/main" id="{49DE4090-0A5B-C943-B08B-1BE9AD33A729}"/>
              </a:ext>
            </a:extLst>
          </p:cNvPr>
          <p:cNvSpPr txBox="1"/>
          <p:nvPr/>
        </p:nvSpPr>
        <p:spPr>
          <a:xfrm rot="16200000">
            <a:off x="4651942" y="489844"/>
            <a:ext cx="684177" cy="7902163"/>
          </a:xfrm>
          <a:prstGeom prst="rect">
            <a:avLst/>
          </a:prstGeom>
          <a:noFill/>
        </p:spPr>
        <p:txBody>
          <a:bodyPr wrap="square" rtlCol="0">
            <a:spAutoFit/>
          </a:bodyPr>
          <a:lstStyle/>
          <a:p>
            <a:pPr algn="r"/>
            <a:r>
              <a:rPr lang="en-US" sz="1750" dirty="0">
                <a:solidFill>
                  <a:schemeClr val="bg1"/>
                </a:solidFill>
                <a:latin typeface="Cordia New" panose="020B0304020202020204" pitchFamily="34" charset="-34"/>
                <a:cs typeface="Cordia New" panose="020B0304020202020204" pitchFamily="34" charset="-34"/>
              </a:rPr>
              <a:t>0-0.9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1.0-1.9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2.0-2.9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3.0-3.9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4.0-4.9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5.0-5.9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6.0-6.9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7.0-7.9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8.0-8.9</a:t>
            </a:r>
          </a:p>
          <a:p>
            <a:pPr algn="r"/>
            <a:endParaRPr lang="en-US" sz="1750" dirty="0">
              <a:solidFill>
                <a:schemeClr val="bg1"/>
              </a:solidFill>
              <a:latin typeface="Cordia New" panose="020B0304020202020204" pitchFamily="34" charset="-34"/>
              <a:cs typeface="Cordia New" panose="020B0304020202020204" pitchFamily="34" charset="-34"/>
            </a:endParaRPr>
          </a:p>
          <a:p>
            <a:pPr algn="r"/>
            <a:endParaRPr lang="en-US" sz="1750" dirty="0">
              <a:solidFill>
                <a:schemeClr val="bg1"/>
              </a:solidFill>
              <a:latin typeface="Cordia New" panose="020B0304020202020204" pitchFamily="34" charset="-34"/>
              <a:cs typeface="Cordia New" panose="020B0304020202020204" pitchFamily="34" charset="-34"/>
            </a:endParaRPr>
          </a:p>
          <a:p>
            <a:pPr algn="r"/>
            <a:r>
              <a:rPr lang="en-US" sz="1750" dirty="0">
                <a:solidFill>
                  <a:schemeClr val="bg1"/>
                </a:solidFill>
                <a:latin typeface="Cordia New" panose="020B0304020202020204" pitchFamily="34" charset="-34"/>
                <a:cs typeface="Cordia New" panose="020B0304020202020204" pitchFamily="34" charset="-34"/>
              </a:rPr>
              <a:t>9.0-10</a:t>
            </a:r>
          </a:p>
          <a:p>
            <a:pPr algn="r"/>
            <a:endParaRPr lang="en-US" sz="1750" dirty="0">
              <a:solidFill>
                <a:schemeClr val="bg1"/>
              </a:solidFill>
              <a:latin typeface="Cordia New" panose="020B0304020202020204" pitchFamily="34" charset="-34"/>
              <a:cs typeface="Cordia New" panose="020B0304020202020204" pitchFamily="34" charset="-34"/>
            </a:endParaRPr>
          </a:p>
        </p:txBody>
      </p:sp>
      <p:grpSp>
        <p:nvGrpSpPr>
          <p:cNvPr id="2" name="Group 1">
            <a:extLst>
              <a:ext uri="{FF2B5EF4-FFF2-40B4-BE49-F238E27FC236}">
                <a16:creationId xmlns:a16="http://schemas.microsoft.com/office/drawing/2014/main" id="{8C20C93C-0C83-AE45-B4CE-614CBD44C2CD}"/>
              </a:ext>
            </a:extLst>
          </p:cNvPr>
          <p:cNvGrpSpPr/>
          <p:nvPr/>
        </p:nvGrpSpPr>
        <p:grpSpPr>
          <a:xfrm>
            <a:off x="701318" y="390225"/>
            <a:ext cx="8243794" cy="3837354"/>
            <a:chOff x="701318" y="390225"/>
            <a:chExt cx="8243794" cy="3837354"/>
          </a:xfrm>
        </p:grpSpPr>
        <p:pic>
          <p:nvPicPr>
            <p:cNvPr id="5" name="Picture 4">
              <a:extLst>
                <a:ext uri="{FF2B5EF4-FFF2-40B4-BE49-F238E27FC236}">
                  <a16:creationId xmlns:a16="http://schemas.microsoft.com/office/drawing/2014/main" id="{D5368046-64ED-4645-A7A9-7531132DEB01}"/>
                </a:ext>
              </a:extLst>
            </p:cNvPr>
            <p:cNvPicPr>
              <a:picLocks noChangeAspect="1"/>
            </p:cNvPicPr>
            <p:nvPr/>
          </p:nvPicPr>
          <p:blipFill rotWithShape="1">
            <a:blip r:embed="rId3"/>
            <a:srcRect l="8205" t="29873" r="81229" b="13298"/>
            <a:stretch/>
          </p:blipFill>
          <p:spPr>
            <a:xfrm>
              <a:off x="701318" y="1359877"/>
              <a:ext cx="966231" cy="2867702"/>
            </a:xfrm>
            <a:prstGeom prst="rect">
              <a:avLst/>
            </a:prstGeom>
          </p:spPr>
        </p:pic>
        <p:pic>
          <p:nvPicPr>
            <p:cNvPr id="7" name="Picture 6">
              <a:extLst>
                <a:ext uri="{FF2B5EF4-FFF2-40B4-BE49-F238E27FC236}">
                  <a16:creationId xmlns:a16="http://schemas.microsoft.com/office/drawing/2014/main" id="{C41768D3-3A99-4342-9D91-769523B655D2}"/>
                </a:ext>
              </a:extLst>
            </p:cNvPr>
            <p:cNvPicPr>
              <a:picLocks noChangeAspect="1"/>
            </p:cNvPicPr>
            <p:nvPr/>
          </p:nvPicPr>
          <p:blipFill rotWithShape="1">
            <a:blip r:embed="rId4"/>
            <a:srcRect l="18237" t="21338" r="30702" b="13857"/>
            <a:stretch/>
          </p:blipFill>
          <p:spPr>
            <a:xfrm>
              <a:off x="1667549" y="878178"/>
              <a:ext cx="4733251" cy="3270121"/>
            </a:xfrm>
            <a:prstGeom prst="rect">
              <a:avLst/>
            </a:prstGeom>
          </p:spPr>
        </p:pic>
        <p:pic>
          <p:nvPicPr>
            <p:cNvPr id="9" name="Picture 8">
              <a:extLst>
                <a:ext uri="{FF2B5EF4-FFF2-40B4-BE49-F238E27FC236}">
                  <a16:creationId xmlns:a16="http://schemas.microsoft.com/office/drawing/2014/main" id="{678B6F61-F490-D945-A157-B21CA3707D64}"/>
                </a:ext>
              </a:extLst>
            </p:cNvPr>
            <p:cNvPicPr>
              <a:picLocks noChangeAspect="1"/>
            </p:cNvPicPr>
            <p:nvPr/>
          </p:nvPicPr>
          <p:blipFill rotWithShape="1">
            <a:blip r:embed="rId5"/>
            <a:srcRect l="68597" t="11115" r="4908" b="15680"/>
            <a:stretch/>
          </p:blipFill>
          <p:spPr>
            <a:xfrm>
              <a:off x="6396820" y="390225"/>
              <a:ext cx="2548292" cy="3694002"/>
            </a:xfrm>
            <a:prstGeom prst="rect">
              <a:avLst/>
            </a:prstGeom>
          </p:spPr>
        </p:pic>
      </p:grpSp>
      <p:cxnSp>
        <p:nvCxnSpPr>
          <p:cNvPr id="13" name="Straight Connector 12">
            <a:extLst>
              <a:ext uri="{FF2B5EF4-FFF2-40B4-BE49-F238E27FC236}">
                <a16:creationId xmlns:a16="http://schemas.microsoft.com/office/drawing/2014/main" id="{AD4C5700-8A22-FC48-B458-32B7E7F711DC}"/>
              </a:ext>
            </a:extLst>
          </p:cNvPr>
          <p:cNvCxnSpPr/>
          <p:nvPr/>
        </p:nvCxnSpPr>
        <p:spPr>
          <a:xfrm>
            <a:off x="675562" y="752161"/>
            <a:ext cx="0" cy="3235569"/>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9ABEF10A-6B09-EE40-AA06-393997CE6CA4}"/>
              </a:ext>
            </a:extLst>
          </p:cNvPr>
          <p:cNvSpPr txBox="1"/>
          <p:nvPr/>
        </p:nvSpPr>
        <p:spPr>
          <a:xfrm>
            <a:off x="136301" y="810777"/>
            <a:ext cx="597875" cy="3493264"/>
          </a:xfrm>
          <a:prstGeom prst="rect">
            <a:avLst/>
          </a:prstGeom>
          <a:noFill/>
        </p:spPr>
        <p:txBody>
          <a:bodyPr wrap="square" rtlCol="0">
            <a:spAutoFit/>
          </a:bodyPr>
          <a:lstStyle/>
          <a:p>
            <a:pPr algn="r"/>
            <a:r>
              <a:rPr lang="en-US" sz="1300" dirty="0">
                <a:solidFill>
                  <a:schemeClr val="bg1"/>
                </a:solidFill>
                <a:latin typeface="Cordia New" panose="020B0304020202020204" pitchFamily="34" charset="-34"/>
                <a:cs typeface="Cordia New" panose="020B0304020202020204" pitchFamily="34" charset="-34"/>
              </a:rPr>
              <a:t>400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300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200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100</a:t>
            </a:r>
          </a:p>
          <a:p>
            <a:pPr algn="r"/>
            <a:endParaRPr lang="en-US" sz="1300" dirty="0">
              <a:solidFill>
                <a:schemeClr val="bg1"/>
              </a:solidFill>
              <a:latin typeface="Cordia New" panose="020B0304020202020204" pitchFamily="34" charset="-34"/>
              <a:cs typeface="Cordia New" panose="020B0304020202020204" pitchFamily="34" charset="-34"/>
            </a:endParaRPr>
          </a:p>
          <a:p>
            <a:pPr algn="r"/>
            <a:endParaRPr lang="en-US" sz="1300" dirty="0">
              <a:solidFill>
                <a:schemeClr val="bg1"/>
              </a:solidFill>
              <a:latin typeface="Cordia New" panose="020B0304020202020204" pitchFamily="34" charset="-34"/>
              <a:cs typeface="Cordia New" panose="020B0304020202020204" pitchFamily="34" charset="-34"/>
            </a:endParaRPr>
          </a:p>
          <a:p>
            <a:pPr algn="r"/>
            <a:r>
              <a:rPr lang="en-US" sz="1300" dirty="0">
                <a:solidFill>
                  <a:schemeClr val="bg1"/>
                </a:solidFill>
                <a:latin typeface="Cordia New" panose="020B0304020202020204" pitchFamily="34" charset="-34"/>
                <a:cs typeface="Cordia New" panose="020B0304020202020204" pitchFamily="34" charset="-34"/>
              </a:rPr>
              <a:t>0</a:t>
            </a:r>
          </a:p>
        </p:txBody>
      </p:sp>
      <p:sp>
        <p:nvSpPr>
          <p:cNvPr id="16" name="TextBox 15">
            <a:extLst>
              <a:ext uri="{FF2B5EF4-FFF2-40B4-BE49-F238E27FC236}">
                <a16:creationId xmlns:a16="http://schemas.microsoft.com/office/drawing/2014/main" id="{50EB7DFB-DF46-F54E-AFC4-931C364DB88F}"/>
              </a:ext>
            </a:extLst>
          </p:cNvPr>
          <p:cNvSpPr txBox="1"/>
          <p:nvPr/>
        </p:nvSpPr>
        <p:spPr>
          <a:xfrm rot="16200000">
            <a:off x="-730837" y="1899157"/>
            <a:ext cx="176945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2" name="TextBox 11">
            <a:extLst>
              <a:ext uri="{FF2B5EF4-FFF2-40B4-BE49-F238E27FC236}">
                <a16:creationId xmlns:a16="http://schemas.microsoft.com/office/drawing/2014/main" id="{0B1FA07F-058C-BE47-B5CA-A386DB205D98}"/>
              </a:ext>
            </a:extLst>
          </p:cNvPr>
          <p:cNvSpPr txBox="1"/>
          <p:nvPr/>
        </p:nvSpPr>
        <p:spPr>
          <a:xfrm>
            <a:off x="2649415" y="1359877"/>
            <a:ext cx="1570893" cy="646331"/>
          </a:xfrm>
          <a:prstGeom prst="rect">
            <a:avLst/>
          </a:prstGeom>
          <a:noFill/>
        </p:spPr>
        <p:txBody>
          <a:bodyPr wrap="square" rtlCol="0">
            <a:spAutoFit/>
          </a:bodyPr>
          <a:lstStyle/>
          <a:p>
            <a:r>
              <a:rPr lang="en-US" sz="1800" dirty="0">
                <a:solidFill>
                  <a:schemeClr val="bg1"/>
                </a:solidFill>
                <a:latin typeface="Cordia New" panose="020B0304020202020204" pitchFamily="34" charset="-34"/>
                <a:cs typeface="Cordia New" panose="020B0304020202020204" pitchFamily="34" charset="-34"/>
              </a:rPr>
              <a:t>Watched</a:t>
            </a:r>
          </a:p>
          <a:p>
            <a:r>
              <a:rPr lang="en-US" sz="1800" dirty="0">
                <a:solidFill>
                  <a:schemeClr val="bg1"/>
                </a:solidFill>
                <a:latin typeface="Cordia New" panose="020B0304020202020204" pitchFamily="34" charset="-34"/>
                <a:cs typeface="Cordia New" panose="020B0304020202020204" pitchFamily="34" charset="-34"/>
              </a:rPr>
              <a:t>Not Watched</a:t>
            </a:r>
          </a:p>
        </p:txBody>
      </p:sp>
      <p:pic>
        <p:nvPicPr>
          <p:cNvPr id="20" name="Picture 19">
            <a:extLst>
              <a:ext uri="{FF2B5EF4-FFF2-40B4-BE49-F238E27FC236}">
                <a16:creationId xmlns:a16="http://schemas.microsoft.com/office/drawing/2014/main" id="{DD039E6D-0C49-B341-80BD-F6E7A4708D95}"/>
              </a:ext>
            </a:extLst>
          </p:cNvPr>
          <p:cNvPicPr>
            <a:picLocks noChangeAspect="1"/>
          </p:cNvPicPr>
          <p:nvPr/>
        </p:nvPicPr>
        <p:blipFill rotWithShape="1">
          <a:blip r:embed="rId6"/>
          <a:srcRect l="8205" t="11153" r="87436" b="78510"/>
          <a:stretch/>
        </p:blipFill>
        <p:spPr>
          <a:xfrm>
            <a:off x="2285999" y="1125416"/>
            <a:ext cx="398585" cy="890954"/>
          </a:xfrm>
          <a:prstGeom prst="rect">
            <a:avLst/>
          </a:prstGeom>
        </p:spPr>
      </p:pic>
    </p:spTree>
    <p:extLst>
      <p:ext uri="{BB962C8B-B14F-4D97-AF65-F5344CB8AC3E}">
        <p14:creationId xmlns:p14="http://schemas.microsoft.com/office/powerpoint/2010/main" val="214703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5392613" y="294962"/>
            <a:ext cx="3552092" cy="685800"/>
          </a:xfrm>
          <a:prstGeom prst="rect">
            <a:avLst/>
          </a:prstGeom>
          <a:noFill/>
          <a:ln>
            <a:noFill/>
          </a:ln>
        </p:spPr>
        <p:txBody>
          <a:bodyPr spcFirstLastPara="1" wrap="square" lIns="91425" tIns="45700" rIns="91425" bIns="45700" anchor="ctr" anchorCtr="0">
            <a:noAutofit/>
          </a:bodyPr>
          <a:lstStyle/>
          <a:p>
            <a:pPr lvl="0">
              <a:buSzPts val="2000"/>
            </a:pPr>
            <a:r>
              <a:rPr lang="en-US" sz="2400" dirty="0">
                <a:solidFill>
                  <a:schemeClr val="bg1"/>
                </a:solidFill>
                <a:latin typeface="Cordia New" panose="020B0304020202020204" pitchFamily="34" charset="-34"/>
                <a:cs typeface="Cordia New" panose="020B0304020202020204" pitchFamily="34" charset="-34"/>
              </a:rPr>
              <a:t>Media </a:t>
            </a:r>
            <a:r>
              <a:rPr lang="en-US" sz="2400" u="sng" dirty="0">
                <a:solidFill>
                  <a:schemeClr val="bg1"/>
                </a:solidFill>
                <a:latin typeface="Cordia New" panose="020B0304020202020204" pitchFamily="34" charset="-34"/>
                <a:cs typeface="Cordia New" panose="020B0304020202020204" pitchFamily="34" charset="-34"/>
              </a:rPr>
              <a:t>NOT</a:t>
            </a:r>
            <a:r>
              <a:rPr lang="en-US" sz="2400" dirty="0">
                <a:solidFill>
                  <a:schemeClr val="bg1"/>
                </a:solidFill>
                <a:latin typeface="Cordia New" panose="020B0304020202020204" pitchFamily="34" charset="-34"/>
                <a:cs typeface="Cordia New" panose="020B0304020202020204" pitchFamily="34" charset="-34"/>
              </a:rPr>
              <a:t> watched per genre</a:t>
            </a:r>
            <a:endParaRPr sz="2400" dirty="0">
              <a:solidFill>
                <a:schemeClr val="bg1"/>
              </a:solidFill>
              <a:latin typeface="Cordia New" panose="020B0304020202020204" pitchFamily="34" charset="-34"/>
              <a:cs typeface="Cordia New" panose="020B0304020202020204" pitchFamily="34" charset="-34"/>
            </a:endParaRPr>
          </a:p>
        </p:txBody>
      </p:sp>
      <p:sp>
        <p:nvSpPr>
          <p:cNvPr id="20" name="Google Shape;207;p33">
            <a:extLst>
              <a:ext uri="{FF2B5EF4-FFF2-40B4-BE49-F238E27FC236}">
                <a16:creationId xmlns:a16="http://schemas.microsoft.com/office/drawing/2014/main" id="{9E250A4C-8293-CF4A-8344-D75EB6991166}"/>
              </a:ext>
            </a:extLst>
          </p:cNvPr>
          <p:cNvSpPr txBox="1">
            <a:spLocks/>
          </p:cNvSpPr>
          <p:nvPr/>
        </p:nvSpPr>
        <p:spPr>
          <a:xfrm>
            <a:off x="1324493" y="248070"/>
            <a:ext cx="3001322" cy="6858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000"/>
            </a:pPr>
            <a:r>
              <a:rPr lang="en-US" sz="2400" dirty="0">
                <a:solidFill>
                  <a:schemeClr val="bg1"/>
                </a:solidFill>
                <a:latin typeface="Cordia New" panose="020B0304020202020204" pitchFamily="34" charset="-34"/>
                <a:cs typeface="Cordia New" panose="020B0304020202020204" pitchFamily="34" charset="-34"/>
              </a:rPr>
              <a:t>Media watched per genre</a:t>
            </a:r>
          </a:p>
        </p:txBody>
      </p:sp>
      <p:sp>
        <p:nvSpPr>
          <p:cNvPr id="2" name="TextBox 1">
            <a:extLst>
              <a:ext uri="{FF2B5EF4-FFF2-40B4-BE49-F238E27FC236}">
                <a16:creationId xmlns:a16="http://schemas.microsoft.com/office/drawing/2014/main" id="{6301DA52-DAF7-384A-9F11-09FC11B7F602}"/>
              </a:ext>
            </a:extLst>
          </p:cNvPr>
          <p:cNvSpPr txBox="1"/>
          <p:nvPr/>
        </p:nvSpPr>
        <p:spPr>
          <a:xfrm rot="10800000">
            <a:off x="5145925" y="4165206"/>
            <a:ext cx="1708160" cy="820615"/>
          </a:xfrm>
          <a:prstGeom prst="rect">
            <a:avLst/>
          </a:prstGeom>
          <a:noFill/>
        </p:spPr>
        <p:txBody>
          <a:bodyPr vert="vert270" wrap="square" rtlCol="0">
            <a:spAutoFit/>
          </a:bodyPr>
          <a:lstStyle/>
          <a:p>
            <a:r>
              <a:rPr lang="en-US" dirty="0">
                <a:solidFill>
                  <a:schemeClr val="bg1"/>
                </a:solidFill>
                <a:latin typeface="Cordia New" panose="020B0304020202020204" pitchFamily="34" charset="-34"/>
                <a:cs typeface="Cordia New" panose="020B0304020202020204" pitchFamily="34" charset="-34"/>
              </a:rPr>
              <a:t>Drama</a:t>
            </a:r>
          </a:p>
          <a:p>
            <a:endParaRPr lang="en-US" sz="5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Comedy</a:t>
            </a:r>
          </a:p>
          <a:p>
            <a:endParaRPr lang="en-US" dirty="0">
              <a:solidFill>
                <a:schemeClr val="bg1"/>
              </a:solidFill>
              <a:latin typeface="Cordia New" panose="020B0304020202020204" pitchFamily="34" charset="-34"/>
              <a:cs typeface="Cordia New" panose="020B0304020202020204" pitchFamily="34" charset="-34"/>
            </a:endParaRPr>
          </a:p>
          <a:p>
            <a:endParaRPr lang="en-US" dirty="0">
              <a:solidFill>
                <a:schemeClr val="bg1"/>
              </a:solidFill>
              <a:latin typeface="Cordia New" panose="020B0304020202020204" pitchFamily="34" charset="-34"/>
              <a:cs typeface="Cordia New" panose="020B0304020202020204" pitchFamily="34" charset="-34"/>
            </a:endParaRPr>
          </a:p>
          <a:p>
            <a:endParaRPr lang="en-US" dirty="0">
              <a:solidFill>
                <a:schemeClr val="bg1"/>
              </a:solidFill>
              <a:latin typeface="Cordia New" panose="020B0304020202020204" pitchFamily="34" charset="-34"/>
              <a:cs typeface="Cordia New" panose="020B0304020202020204" pitchFamily="34" charset="-34"/>
            </a:endParaRPr>
          </a:p>
          <a:p>
            <a:endParaRPr lang="en-US" sz="10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Action</a:t>
            </a:r>
          </a:p>
        </p:txBody>
      </p:sp>
      <p:sp>
        <p:nvSpPr>
          <p:cNvPr id="10" name="TextBox 9">
            <a:extLst>
              <a:ext uri="{FF2B5EF4-FFF2-40B4-BE49-F238E27FC236}">
                <a16:creationId xmlns:a16="http://schemas.microsoft.com/office/drawing/2014/main" id="{4F5CA9EE-6341-8842-A92C-D3FE16A1D63E}"/>
              </a:ext>
            </a:extLst>
          </p:cNvPr>
          <p:cNvSpPr txBox="1"/>
          <p:nvPr/>
        </p:nvSpPr>
        <p:spPr>
          <a:xfrm rot="10800000">
            <a:off x="761067" y="4165204"/>
            <a:ext cx="1785104" cy="535182"/>
          </a:xfrm>
          <a:prstGeom prst="rect">
            <a:avLst/>
          </a:prstGeom>
          <a:noFill/>
        </p:spPr>
        <p:txBody>
          <a:bodyPr vert="vert270" wrap="square" rtlCol="0">
            <a:spAutoFit/>
          </a:bodyPr>
          <a:lstStyle/>
          <a:p>
            <a:r>
              <a:rPr lang="en-US" dirty="0">
                <a:solidFill>
                  <a:schemeClr val="bg1"/>
                </a:solidFill>
                <a:latin typeface="Cordia New" panose="020B0304020202020204" pitchFamily="34" charset="-34"/>
                <a:cs typeface="Cordia New" panose="020B0304020202020204" pitchFamily="34" charset="-34"/>
              </a:rPr>
              <a:t>Drama</a:t>
            </a:r>
          </a:p>
          <a:p>
            <a:r>
              <a:rPr lang="en-US" sz="500" dirty="0">
                <a:solidFill>
                  <a:schemeClr val="bg1"/>
                </a:solidFill>
                <a:latin typeface="Cordia New" panose="020B0304020202020204" pitchFamily="34" charset="-34"/>
                <a:cs typeface="Cordia New" panose="020B0304020202020204" pitchFamily="34" charset="-34"/>
              </a:rPr>
              <a:t>  </a:t>
            </a:r>
          </a:p>
          <a:p>
            <a:endParaRPr lang="en-US" sz="5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Comedy</a:t>
            </a:r>
          </a:p>
          <a:p>
            <a:r>
              <a:rPr lang="en-US" dirty="0">
                <a:solidFill>
                  <a:schemeClr val="bg1"/>
                </a:solidFill>
                <a:latin typeface="Cordia New" panose="020B0304020202020204" pitchFamily="34" charset="-34"/>
                <a:cs typeface="Cordia New" panose="020B0304020202020204" pitchFamily="34" charset="-34"/>
              </a:rPr>
              <a:t> </a:t>
            </a:r>
          </a:p>
          <a:p>
            <a:endParaRPr lang="en-US" dirty="0">
              <a:solidFill>
                <a:schemeClr val="bg1"/>
              </a:solidFill>
              <a:latin typeface="Cordia New" panose="020B0304020202020204" pitchFamily="34" charset="-34"/>
              <a:cs typeface="Cordia New" panose="020B0304020202020204" pitchFamily="34" charset="-34"/>
            </a:endParaRPr>
          </a:p>
          <a:p>
            <a:endParaRPr lang="en-US" dirty="0">
              <a:solidFill>
                <a:schemeClr val="bg1"/>
              </a:solidFill>
              <a:latin typeface="Cordia New" panose="020B0304020202020204" pitchFamily="34" charset="-34"/>
              <a:cs typeface="Cordia New" panose="020B0304020202020204" pitchFamily="34" charset="-34"/>
            </a:endParaRPr>
          </a:p>
          <a:p>
            <a:endParaRPr lang="en-US" sz="1000" dirty="0">
              <a:solidFill>
                <a:schemeClr val="bg1"/>
              </a:solidFill>
              <a:latin typeface="Cordia New" panose="020B0304020202020204" pitchFamily="34" charset="-34"/>
              <a:cs typeface="Cordia New" panose="020B0304020202020204" pitchFamily="34" charset="-34"/>
            </a:endParaRPr>
          </a:p>
          <a:p>
            <a:r>
              <a:rPr lang="en-US" dirty="0">
                <a:solidFill>
                  <a:schemeClr val="bg1"/>
                </a:solidFill>
                <a:latin typeface="Cordia New" panose="020B0304020202020204" pitchFamily="34" charset="-34"/>
                <a:cs typeface="Cordia New" panose="020B0304020202020204" pitchFamily="34" charset="-34"/>
              </a:rPr>
              <a:t>Action</a:t>
            </a:r>
          </a:p>
        </p:txBody>
      </p:sp>
      <p:sp>
        <p:nvSpPr>
          <p:cNvPr id="22" name="Google Shape;211;p33">
            <a:extLst>
              <a:ext uri="{FF2B5EF4-FFF2-40B4-BE49-F238E27FC236}">
                <a16:creationId xmlns:a16="http://schemas.microsoft.com/office/drawing/2014/main" id="{4770EA3A-1032-3349-A066-8A53D3D60903}"/>
              </a:ext>
            </a:extLst>
          </p:cNvPr>
          <p:cNvSpPr txBox="1">
            <a:spLocks/>
          </p:cNvSpPr>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600" b="0" i="0" u="none" strike="noStrike" cap="none">
                <a:solidFill>
                  <a:schemeClr val="lt1"/>
                </a:solidFill>
                <a:latin typeface="Arial"/>
                <a:ea typeface="Arial"/>
                <a:cs typeface="Arial"/>
                <a:sym typeface="Arial"/>
              </a:defRPr>
            </a:lvl9pPr>
          </a:lstStyle>
          <a:p>
            <a:fld id="{00000000-1234-1234-1234-123412341234}" type="slidenum">
              <a:rPr lang="en" smtClean="0"/>
              <a:pPr/>
              <a:t>23</a:t>
            </a:fld>
            <a:endParaRPr lang="en"/>
          </a:p>
        </p:txBody>
      </p:sp>
      <p:pic>
        <p:nvPicPr>
          <p:cNvPr id="9" name="Picture 8">
            <a:extLst>
              <a:ext uri="{FF2B5EF4-FFF2-40B4-BE49-F238E27FC236}">
                <a16:creationId xmlns:a16="http://schemas.microsoft.com/office/drawing/2014/main" id="{042A8925-5B0F-D248-9387-F864DFC7F917}"/>
              </a:ext>
            </a:extLst>
          </p:cNvPr>
          <p:cNvPicPr>
            <a:picLocks noChangeAspect="1"/>
          </p:cNvPicPr>
          <p:nvPr/>
        </p:nvPicPr>
        <p:blipFill rotWithShape="1">
          <a:blip r:embed="rId3"/>
          <a:srcRect l="13043" t="9492" b="12789"/>
          <a:stretch/>
        </p:blipFill>
        <p:spPr>
          <a:xfrm>
            <a:off x="659757" y="2858945"/>
            <a:ext cx="4317444" cy="1342850"/>
          </a:xfrm>
          <a:prstGeom prst="rect">
            <a:avLst/>
          </a:prstGeom>
        </p:spPr>
      </p:pic>
      <p:pic>
        <p:nvPicPr>
          <p:cNvPr id="13" name="Picture 12">
            <a:extLst>
              <a:ext uri="{FF2B5EF4-FFF2-40B4-BE49-F238E27FC236}">
                <a16:creationId xmlns:a16="http://schemas.microsoft.com/office/drawing/2014/main" id="{F323B9A5-47F8-9D45-99FB-27EDB14AA1D9}"/>
              </a:ext>
            </a:extLst>
          </p:cNvPr>
          <p:cNvPicPr>
            <a:picLocks noChangeAspect="1"/>
          </p:cNvPicPr>
          <p:nvPr/>
        </p:nvPicPr>
        <p:blipFill rotWithShape="1">
          <a:blip r:embed="rId4"/>
          <a:srcRect l="12619" t="10541" b="11740"/>
          <a:stretch/>
        </p:blipFill>
        <p:spPr>
          <a:xfrm>
            <a:off x="5000262" y="771276"/>
            <a:ext cx="4143737" cy="3511544"/>
          </a:xfrm>
          <a:prstGeom prst="rect">
            <a:avLst/>
          </a:prstGeom>
        </p:spPr>
      </p:pic>
      <p:cxnSp>
        <p:nvCxnSpPr>
          <p:cNvPr id="11" name="Straight Connector 10">
            <a:extLst>
              <a:ext uri="{FF2B5EF4-FFF2-40B4-BE49-F238E27FC236}">
                <a16:creationId xmlns:a16="http://schemas.microsoft.com/office/drawing/2014/main" id="{620A272D-1CE3-164A-B52A-2791FF16FCD1}"/>
              </a:ext>
            </a:extLst>
          </p:cNvPr>
          <p:cNvCxnSpPr/>
          <p:nvPr/>
        </p:nvCxnSpPr>
        <p:spPr>
          <a:xfrm>
            <a:off x="675562" y="937361"/>
            <a:ext cx="0" cy="3235569"/>
          </a:xfrm>
          <a:prstGeom prst="line">
            <a:avLst/>
          </a:prstGeom>
          <a:ln>
            <a:solidFill>
              <a:schemeClr val="bg1">
                <a:lumMod val="95000"/>
              </a:schemeClr>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BAD381F2-2AC0-3249-9D4D-217E008A1F77}"/>
              </a:ext>
            </a:extLst>
          </p:cNvPr>
          <p:cNvSpPr txBox="1"/>
          <p:nvPr/>
        </p:nvSpPr>
        <p:spPr>
          <a:xfrm>
            <a:off x="136301" y="995977"/>
            <a:ext cx="597875" cy="3231654"/>
          </a:xfrm>
          <a:prstGeom prst="rect">
            <a:avLst/>
          </a:prstGeom>
          <a:noFill/>
        </p:spPr>
        <p:txBody>
          <a:bodyPr wrap="square" rtlCol="0">
            <a:spAutoFit/>
          </a:bodyPr>
          <a:lstStyle/>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500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400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300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200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100</a:t>
            </a:r>
          </a:p>
          <a:p>
            <a:pPr algn="r"/>
            <a:endParaRPr lang="en-US" sz="1200" dirty="0">
              <a:solidFill>
                <a:schemeClr val="bg1"/>
              </a:solidFill>
              <a:latin typeface="Cordia New" panose="020B0304020202020204" pitchFamily="34" charset="-34"/>
              <a:cs typeface="Cordia New" panose="020B0304020202020204" pitchFamily="34" charset="-34"/>
            </a:endParaRPr>
          </a:p>
          <a:p>
            <a:pPr algn="r"/>
            <a:endParaRPr lang="en-US" sz="1200" dirty="0">
              <a:solidFill>
                <a:schemeClr val="bg1"/>
              </a:solidFill>
              <a:latin typeface="Cordia New" panose="020B0304020202020204" pitchFamily="34" charset="-34"/>
              <a:cs typeface="Cordia New" panose="020B0304020202020204" pitchFamily="34" charset="-34"/>
            </a:endParaRPr>
          </a:p>
          <a:p>
            <a:pPr algn="r"/>
            <a:r>
              <a:rPr lang="en-US" sz="1200" dirty="0">
                <a:solidFill>
                  <a:schemeClr val="bg1"/>
                </a:solidFill>
                <a:latin typeface="Cordia New" panose="020B0304020202020204" pitchFamily="34" charset="-34"/>
                <a:cs typeface="Cordia New" panose="020B0304020202020204" pitchFamily="34" charset="-34"/>
              </a:rPr>
              <a:t>0</a:t>
            </a:r>
          </a:p>
        </p:txBody>
      </p:sp>
      <p:sp>
        <p:nvSpPr>
          <p:cNvPr id="14" name="TextBox 13">
            <a:extLst>
              <a:ext uri="{FF2B5EF4-FFF2-40B4-BE49-F238E27FC236}">
                <a16:creationId xmlns:a16="http://schemas.microsoft.com/office/drawing/2014/main" id="{BBD5714A-75B1-5B4C-B50A-2BCE8211964F}"/>
              </a:ext>
            </a:extLst>
          </p:cNvPr>
          <p:cNvSpPr txBox="1"/>
          <p:nvPr/>
        </p:nvSpPr>
        <p:spPr>
          <a:xfrm rot="16200000">
            <a:off x="-730837" y="2084357"/>
            <a:ext cx="1769450" cy="461665"/>
          </a:xfrm>
          <a:prstGeom prst="rect">
            <a:avLst/>
          </a:prstGeom>
          <a:noFill/>
        </p:spPr>
        <p:txBody>
          <a:bodyPr wrap="square" rtlCol="0">
            <a:spAutoFit/>
          </a:bodyPr>
          <a:lstStyle/>
          <a:p>
            <a:r>
              <a:rPr lang="en-US" sz="2400" dirty="0">
                <a:solidFill>
                  <a:schemeClr val="bg1"/>
                </a:solidFill>
                <a:latin typeface="Cordia New" panose="020B0304020202020204" pitchFamily="34" charset="-34"/>
                <a:cs typeface="Cordia New" panose="020B0304020202020204" pitchFamily="34" charset="-34"/>
              </a:rPr>
              <a:t>Frequency</a:t>
            </a:r>
          </a:p>
        </p:txBody>
      </p:sp>
      <p:sp>
        <p:nvSpPr>
          <p:cNvPr id="15" name="TextBox 14">
            <a:extLst>
              <a:ext uri="{FF2B5EF4-FFF2-40B4-BE49-F238E27FC236}">
                <a16:creationId xmlns:a16="http://schemas.microsoft.com/office/drawing/2014/main" id="{5599431D-41BC-724A-BFF1-89DF0972C5B6}"/>
              </a:ext>
            </a:extLst>
          </p:cNvPr>
          <p:cNvSpPr txBox="1"/>
          <p:nvPr/>
        </p:nvSpPr>
        <p:spPr>
          <a:xfrm>
            <a:off x="3664299" y="1370039"/>
            <a:ext cx="1570893" cy="646331"/>
          </a:xfrm>
          <a:prstGeom prst="rect">
            <a:avLst/>
          </a:prstGeom>
          <a:noFill/>
        </p:spPr>
        <p:txBody>
          <a:bodyPr wrap="square" rtlCol="0">
            <a:spAutoFit/>
          </a:bodyPr>
          <a:lstStyle/>
          <a:p>
            <a:r>
              <a:rPr lang="en-US" sz="1800" dirty="0">
                <a:solidFill>
                  <a:schemeClr val="bg1"/>
                </a:solidFill>
                <a:latin typeface="Cordia New" panose="020B0304020202020204" pitchFamily="34" charset="-34"/>
                <a:cs typeface="Cordia New" panose="020B0304020202020204" pitchFamily="34" charset="-34"/>
              </a:rPr>
              <a:t>Watched</a:t>
            </a:r>
          </a:p>
          <a:p>
            <a:r>
              <a:rPr lang="en-US" sz="1800" dirty="0">
                <a:solidFill>
                  <a:schemeClr val="bg1"/>
                </a:solidFill>
                <a:latin typeface="Cordia New" panose="020B0304020202020204" pitchFamily="34" charset="-34"/>
                <a:cs typeface="Cordia New" panose="020B0304020202020204" pitchFamily="34" charset="-34"/>
              </a:rPr>
              <a:t>Not Watched</a:t>
            </a:r>
          </a:p>
        </p:txBody>
      </p:sp>
      <p:pic>
        <p:nvPicPr>
          <p:cNvPr id="16" name="Picture 15">
            <a:extLst>
              <a:ext uri="{FF2B5EF4-FFF2-40B4-BE49-F238E27FC236}">
                <a16:creationId xmlns:a16="http://schemas.microsoft.com/office/drawing/2014/main" id="{E8CACB11-AB67-4E47-BC70-6CEA61ABC258}"/>
              </a:ext>
            </a:extLst>
          </p:cNvPr>
          <p:cNvPicPr>
            <a:picLocks noChangeAspect="1"/>
          </p:cNvPicPr>
          <p:nvPr/>
        </p:nvPicPr>
        <p:blipFill rotWithShape="1">
          <a:blip r:embed="rId5"/>
          <a:srcRect l="8205" t="11153" r="87436" b="78510"/>
          <a:stretch/>
        </p:blipFill>
        <p:spPr>
          <a:xfrm>
            <a:off x="3314844" y="1125416"/>
            <a:ext cx="398585" cy="890954"/>
          </a:xfrm>
          <a:prstGeom prst="rect">
            <a:avLst/>
          </a:prstGeom>
        </p:spPr>
      </p:pic>
    </p:spTree>
    <p:extLst>
      <p:ext uri="{BB962C8B-B14F-4D97-AF65-F5344CB8AC3E}">
        <p14:creationId xmlns:p14="http://schemas.microsoft.com/office/powerpoint/2010/main" val="318529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E7491C-AC06-B14E-9953-11024EABAAE4}"/>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graphicFrame>
        <p:nvGraphicFramePr>
          <p:cNvPr id="9" name="Table 8">
            <a:extLst>
              <a:ext uri="{FF2B5EF4-FFF2-40B4-BE49-F238E27FC236}">
                <a16:creationId xmlns:a16="http://schemas.microsoft.com/office/drawing/2014/main" id="{57B90326-4037-3A40-A4AC-DC0BED8DDD15}"/>
              </a:ext>
            </a:extLst>
          </p:cNvPr>
          <p:cNvGraphicFramePr>
            <a:graphicFrameLocks noGrp="1"/>
          </p:cNvGraphicFramePr>
          <p:nvPr>
            <p:extLst>
              <p:ext uri="{D42A27DB-BD31-4B8C-83A1-F6EECF244321}">
                <p14:modId xmlns:p14="http://schemas.microsoft.com/office/powerpoint/2010/main" val="1090184109"/>
              </p:ext>
            </p:extLst>
          </p:nvPr>
        </p:nvGraphicFramePr>
        <p:xfrm>
          <a:off x="558318" y="1234811"/>
          <a:ext cx="5646197" cy="1355312"/>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3412989729"/>
                    </a:ext>
                  </a:extLst>
                </a:gridCol>
                <a:gridCol w="2529171">
                  <a:extLst>
                    <a:ext uri="{9D8B030D-6E8A-4147-A177-3AD203B41FA5}">
                      <a16:colId xmlns:a16="http://schemas.microsoft.com/office/drawing/2014/main" val="1757481182"/>
                    </a:ext>
                  </a:extLst>
                </a:gridCol>
                <a:gridCol w="1310474">
                  <a:extLst>
                    <a:ext uri="{9D8B030D-6E8A-4147-A177-3AD203B41FA5}">
                      <a16:colId xmlns:a16="http://schemas.microsoft.com/office/drawing/2014/main" val="4051232354"/>
                    </a:ext>
                  </a:extLst>
                </a:gridCol>
              </a:tblGrid>
              <a:tr h="672057">
                <a:tc>
                  <a:txBody>
                    <a:bodyPr/>
                    <a:lstStyle/>
                    <a:p>
                      <a:pPr algn="ctr"/>
                      <a:r>
                        <a:rPr lang="en-US" sz="1800" b="1" dirty="0">
                          <a:effectLst/>
                          <a:latin typeface="Cordia New" panose="020B0304020202020204" pitchFamily="34" charset="-34"/>
                          <a:cs typeface="Cordia New" panose="020B0304020202020204" pitchFamily="34" charset="-34"/>
                        </a:rPr>
                        <a:t>Type of Option</a:t>
                      </a:r>
                      <a:endParaRPr lang="en-US" sz="1800" b="1" dirty="0">
                        <a:solidFill>
                          <a:schemeClr val="tx1"/>
                        </a:solidFill>
                        <a:effectLst/>
                        <a:latin typeface="Cordia New" panose="020B0304020202020204" pitchFamily="34" charset="-34"/>
                        <a:cs typeface="Cordia New" panose="020B0304020202020204" pitchFamily="34" charset="-34"/>
                      </a:endParaRPr>
                    </a:p>
                  </a:txBody>
                  <a:tcPr marL="57150" marR="57150" marB="28575"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1800" b="1" dirty="0">
                          <a:effectLst/>
                          <a:latin typeface="Cordia New" panose="020B0304020202020204" pitchFamily="34" charset="-34"/>
                          <a:cs typeface="Cordia New" panose="020B0304020202020204" pitchFamily="34" charset="-34"/>
                        </a:rPr>
                        <a:t>Quantity of Media to Remove</a:t>
                      </a:r>
                      <a:endParaRPr lang="en-US" sz="1800" b="1" dirty="0">
                        <a:solidFill>
                          <a:schemeClr val="tx1"/>
                        </a:solidFill>
                        <a:effectLst/>
                        <a:latin typeface="Cordia New" panose="020B0304020202020204" pitchFamily="34" charset="-34"/>
                        <a:cs typeface="Cordia New" panose="020B0304020202020204" pitchFamily="34" charset="-34"/>
                      </a:endParaRPr>
                    </a:p>
                  </a:txBody>
                  <a:tcPr marL="57150" marR="57150"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1800" b="1" dirty="0">
                          <a:effectLst/>
                          <a:latin typeface="Cordia New" panose="020B0304020202020204" pitchFamily="34" charset="-34"/>
                          <a:cs typeface="Cordia New" panose="020B0304020202020204" pitchFamily="34" charset="-34"/>
                        </a:rPr>
                        <a:t>Remaining </a:t>
                      </a:r>
                    </a:p>
                    <a:p>
                      <a:pPr algn="ctr"/>
                      <a:r>
                        <a:rPr lang="en-US" sz="1800" b="1" dirty="0">
                          <a:effectLst/>
                          <a:latin typeface="Cordia New" panose="020B0304020202020204" pitchFamily="34" charset="-34"/>
                          <a:cs typeface="Cordia New" panose="020B0304020202020204" pitchFamily="34" charset="-34"/>
                        </a:rPr>
                        <a:t>Total views </a:t>
                      </a:r>
                      <a:endParaRPr lang="en-US" sz="1800" b="1" dirty="0">
                        <a:solidFill>
                          <a:schemeClr val="tx1"/>
                        </a:solidFill>
                        <a:effectLst/>
                        <a:latin typeface="Cordia New" panose="020B0304020202020204" pitchFamily="34" charset="-34"/>
                        <a:cs typeface="Cordia New" panose="020B0304020202020204" pitchFamily="34" charset="-34"/>
                      </a:endParaRPr>
                    </a:p>
                  </a:txBody>
                  <a:tcPr marL="57150" marR="57150" marB="28575"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0111215"/>
                  </a:ext>
                </a:extLst>
              </a:tr>
              <a:tr h="683255">
                <a:tc>
                  <a:txBody>
                    <a:bodyPr/>
                    <a:lstStyle/>
                    <a:p>
                      <a:pPr algn="ctr"/>
                      <a:r>
                        <a:rPr lang="en-US" sz="1800" dirty="0">
                          <a:solidFill>
                            <a:schemeClr val="bg1"/>
                          </a:solidFill>
                          <a:effectLst/>
                          <a:latin typeface="Cordia New" panose="020B0304020202020204" pitchFamily="34" charset="-34"/>
                          <a:cs typeface="Cordia New" panose="020B0304020202020204" pitchFamily="34" charset="-34"/>
                        </a:rPr>
                        <a:t>Conservative</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bg1"/>
                          </a:solidFill>
                          <a:effectLst/>
                          <a:latin typeface="Cordia New" panose="020B0304020202020204" pitchFamily="34" charset="-34"/>
                          <a:cs typeface="Cordia New" panose="020B0304020202020204" pitchFamily="34" charset="-34"/>
                        </a:rPr>
                        <a:t>15%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bg1"/>
                          </a:solidFill>
                          <a:effectLst/>
                          <a:latin typeface="Cordia New" panose="020B0304020202020204" pitchFamily="34" charset="-34"/>
                          <a:cs typeface="Cordia New" panose="020B0304020202020204" pitchFamily="34" charset="-34"/>
                        </a:rPr>
                        <a:t>99%</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595147"/>
                  </a:ext>
                </a:extLst>
              </a:tr>
            </a:tbl>
          </a:graphicData>
        </a:graphic>
      </p:graphicFrame>
      <p:sp>
        <p:nvSpPr>
          <p:cNvPr id="10" name="TextBox 9">
            <a:extLst>
              <a:ext uri="{FF2B5EF4-FFF2-40B4-BE49-F238E27FC236}">
                <a16:creationId xmlns:a16="http://schemas.microsoft.com/office/drawing/2014/main" id="{6824086D-CC8D-1B40-B789-D78FCC68C342}"/>
              </a:ext>
            </a:extLst>
          </p:cNvPr>
          <p:cNvSpPr txBox="1"/>
          <p:nvPr/>
        </p:nvSpPr>
        <p:spPr>
          <a:xfrm>
            <a:off x="1730229" y="731787"/>
            <a:ext cx="3294640" cy="523220"/>
          </a:xfrm>
          <a:prstGeom prst="rect">
            <a:avLst/>
          </a:prstGeom>
          <a:noFill/>
        </p:spPr>
        <p:txBody>
          <a:bodyPr wrap="square" rtlCol="0">
            <a:spAutoFit/>
          </a:bodyPr>
          <a:lstStyle/>
          <a:p>
            <a:pPr algn="l"/>
            <a:r>
              <a:rPr lang="en-US" sz="2800" dirty="0">
                <a:solidFill>
                  <a:schemeClr val="bg1"/>
                </a:solidFill>
                <a:latin typeface="Cordia New" panose="020B0304020202020204" pitchFamily="34" charset="-34"/>
                <a:cs typeface="Cordia New" panose="020B0304020202020204" pitchFamily="34" charset="-34"/>
              </a:rPr>
              <a:t>4 Options for Media Removal </a:t>
            </a:r>
          </a:p>
        </p:txBody>
      </p:sp>
      <p:graphicFrame>
        <p:nvGraphicFramePr>
          <p:cNvPr id="14" name="Table 13">
            <a:extLst>
              <a:ext uri="{FF2B5EF4-FFF2-40B4-BE49-F238E27FC236}">
                <a16:creationId xmlns:a16="http://schemas.microsoft.com/office/drawing/2014/main" id="{7F0A29CC-B727-D34C-B233-48168D7625F8}"/>
              </a:ext>
            </a:extLst>
          </p:cNvPr>
          <p:cNvGraphicFramePr>
            <a:graphicFrameLocks noGrp="1"/>
          </p:cNvGraphicFramePr>
          <p:nvPr>
            <p:extLst>
              <p:ext uri="{D42A27DB-BD31-4B8C-83A1-F6EECF244321}">
                <p14:modId xmlns:p14="http://schemas.microsoft.com/office/powerpoint/2010/main" val="3512675708"/>
              </p:ext>
            </p:extLst>
          </p:nvPr>
        </p:nvGraphicFramePr>
        <p:xfrm>
          <a:off x="558317" y="2581783"/>
          <a:ext cx="5646197" cy="683255"/>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3932750119"/>
                    </a:ext>
                  </a:extLst>
                </a:gridCol>
                <a:gridCol w="2529171">
                  <a:extLst>
                    <a:ext uri="{9D8B030D-6E8A-4147-A177-3AD203B41FA5}">
                      <a16:colId xmlns:a16="http://schemas.microsoft.com/office/drawing/2014/main" val="2396813461"/>
                    </a:ext>
                  </a:extLst>
                </a:gridCol>
                <a:gridCol w="1310474">
                  <a:extLst>
                    <a:ext uri="{9D8B030D-6E8A-4147-A177-3AD203B41FA5}">
                      <a16:colId xmlns:a16="http://schemas.microsoft.com/office/drawing/2014/main" val="3019624399"/>
                    </a:ext>
                  </a:extLst>
                </a:gridCol>
              </a:tblGrid>
              <a:tr h="683255">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Moderate</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35%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95%</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8200647"/>
                  </a:ext>
                </a:extLst>
              </a:tr>
            </a:tbl>
          </a:graphicData>
        </a:graphic>
      </p:graphicFrame>
      <p:graphicFrame>
        <p:nvGraphicFramePr>
          <p:cNvPr id="15" name="Table 14">
            <a:extLst>
              <a:ext uri="{FF2B5EF4-FFF2-40B4-BE49-F238E27FC236}">
                <a16:creationId xmlns:a16="http://schemas.microsoft.com/office/drawing/2014/main" id="{0A66EF51-A733-8549-BB7E-A9832A8EC542}"/>
              </a:ext>
            </a:extLst>
          </p:cNvPr>
          <p:cNvGraphicFramePr>
            <a:graphicFrameLocks noGrp="1"/>
          </p:cNvGraphicFramePr>
          <p:nvPr>
            <p:extLst>
              <p:ext uri="{D42A27DB-BD31-4B8C-83A1-F6EECF244321}">
                <p14:modId xmlns:p14="http://schemas.microsoft.com/office/powerpoint/2010/main" val="822620254"/>
              </p:ext>
            </p:extLst>
          </p:nvPr>
        </p:nvGraphicFramePr>
        <p:xfrm>
          <a:off x="558317" y="3964737"/>
          <a:ext cx="5646197" cy="683255"/>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1326720282"/>
                    </a:ext>
                  </a:extLst>
                </a:gridCol>
                <a:gridCol w="2529171">
                  <a:extLst>
                    <a:ext uri="{9D8B030D-6E8A-4147-A177-3AD203B41FA5}">
                      <a16:colId xmlns:a16="http://schemas.microsoft.com/office/drawing/2014/main" val="152204761"/>
                    </a:ext>
                  </a:extLst>
                </a:gridCol>
                <a:gridCol w="1310474">
                  <a:extLst>
                    <a:ext uri="{9D8B030D-6E8A-4147-A177-3AD203B41FA5}">
                      <a16:colId xmlns:a16="http://schemas.microsoft.com/office/drawing/2014/main" val="1446394088"/>
                    </a:ext>
                  </a:extLst>
                </a:gridCol>
              </a:tblGrid>
              <a:tr h="683255">
                <a:tc>
                  <a:txBody>
                    <a:bodyPr/>
                    <a:lstStyle/>
                    <a:p>
                      <a:pPr algn="ctr"/>
                      <a:r>
                        <a:rPr lang="en-US" sz="1800" b="1" i="0" dirty="0">
                          <a:solidFill>
                            <a:schemeClr val="bg1"/>
                          </a:solidFill>
                          <a:effectLst/>
                          <a:latin typeface="Chalkduster" panose="03050602040202020205" pitchFamily="66" charset="77"/>
                          <a:cs typeface="Ink Free" panose="020F0502020204030204" pitchFamily="34" charset="0"/>
                        </a:rPr>
                        <a:t>Mad Max</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b="1" dirty="0">
                          <a:solidFill>
                            <a:schemeClr val="bg1"/>
                          </a:solidFill>
                          <a:effectLst/>
                          <a:latin typeface="Cordia New" panose="020B0304020202020204" pitchFamily="34" charset="-34"/>
                          <a:cs typeface="Cordia New" panose="020B0304020202020204" pitchFamily="34" charset="-34"/>
                        </a:rPr>
                        <a:t>95%</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b="1" dirty="0">
                          <a:solidFill>
                            <a:schemeClr val="bg1"/>
                          </a:solidFill>
                          <a:effectLst/>
                          <a:latin typeface="Cordia New" panose="020B0304020202020204" pitchFamily="34" charset="-34"/>
                          <a:cs typeface="Cordia New" panose="020B0304020202020204" pitchFamily="34" charset="-34"/>
                        </a:rPr>
                        <a:t>38%</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2645012"/>
                  </a:ext>
                </a:extLst>
              </a:tr>
            </a:tbl>
          </a:graphicData>
        </a:graphic>
      </p:graphicFrame>
      <p:graphicFrame>
        <p:nvGraphicFramePr>
          <p:cNvPr id="16" name="Table 15">
            <a:extLst>
              <a:ext uri="{FF2B5EF4-FFF2-40B4-BE49-F238E27FC236}">
                <a16:creationId xmlns:a16="http://schemas.microsoft.com/office/drawing/2014/main" id="{9B9CECAB-0759-F143-831B-94B49367CDB8}"/>
              </a:ext>
            </a:extLst>
          </p:cNvPr>
          <p:cNvGraphicFramePr>
            <a:graphicFrameLocks noGrp="1"/>
          </p:cNvGraphicFramePr>
          <p:nvPr>
            <p:extLst>
              <p:ext uri="{D42A27DB-BD31-4B8C-83A1-F6EECF244321}">
                <p14:modId xmlns:p14="http://schemas.microsoft.com/office/powerpoint/2010/main" val="574724318"/>
              </p:ext>
            </p:extLst>
          </p:nvPr>
        </p:nvGraphicFramePr>
        <p:xfrm>
          <a:off x="558317" y="3273260"/>
          <a:ext cx="5646197" cy="683255"/>
        </p:xfrm>
        <a:graphic>
          <a:graphicData uri="http://schemas.openxmlformats.org/drawingml/2006/table">
            <a:tbl>
              <a:tblPr firstRow="1" bandRow="1">
                <a:tableStyleId>{EB344D84-9AFB-497E-A393-DC336BA19D2E}</a:tableStyleId>
              </a:tblPr>
              <a:tblGrid>
                <a:gridCol w="1806552">
                  <a:extLst>
                    <a:ext uri="{9D8B030D-6E8A-4147-A177-3AD203B41FA5}">
                      <a16:colId xmlns:a16="http://schemas.microsoft.com/office/drawing/2014/main" val="3459212762"/>
                    </a:ext>
                  </a:extLst>
                </a:gridCol>
                <a:gridCol w="2529171">
                  <a:extLst>
                    <a:ext uri="{9D8B030D-6E8A-4147-A177-3AD203B41FA5}">
                      <a16:colId xmlns:a16="http://schemas.microsoft.com/office/drawing/2014/main" val="2774237208"/>
                    </a:ext>
                  </a:extLst>
                </a:gridCol>
                <a:gridCol w="1310474">
                  <a:extLst>
                    <a:ext uri="{9D8B030D-6E8A-4147-A177-3AD203B41FA5}">
                      <a16:colId xmlns:a16="http://schemas.microsoft.com/office/drawing/2014/main" val="3781339396"/>
                    </a:ext>
                  </a:extLst>
                </a:gridCol>
              </a:tblGrid>
              <a:tr h="683255">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Aggressive</a:t>
                      </a:r>
                    </a:p>
                  </a:txBody>
                  <a:tcPr marL="57150" marR="57150" marT="19050" marB="1905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80%</a:t>
                      </a:r>
                    </a:p>
                  </a:txBody>
                  <a:tcPr marL="57150" marR="571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chemeClr val="bg1"/>
                          </a:solidFill>
                          <a:effectLst/>
                          <a:latin typeface="Cordia New" panose="020B0304020202020204" pitchFamily="34" charset="-34"/>
                          <a:cs typeface="Cordia New" panose="020B0304020202020204" pitchFamily="34" charset="-34"/>
                        </a:rPr>
                        <a:t>68%</a:t>
                      </a:r>
                    </a:p>
                  </a:txBody>
                  <a:tcPr marL="57150" marR="57150" marT="19050" marB="1905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1731588"/>
                  </a:ext>
                </a:extLst>
              </a:tr>
            </a:tbl>
          </a:graphicData>
        </a:graphic>
      </p:graphicFrame>
      <p:sp>
        <p:nvSpPr>
          <p:cNvPr id="11" name="Title 1">
            <a:extLst>
              <a:ext uri="{FF2B5EF4-FFF2-40B4-BE49-F238E27FC236}">
                <a16:creationId xmlns:a16="http://schemas.microsoft.com/office/drawing/2014/main" id="{2F0782AE-F8A7-3340-A452-B65A1A365AB1}"/>
              </a:ext>
            </a:extLst>
          </p:cNvPr>
          <p:cNvSpPr>
            <a:spLocks noGrp="1"/>
          </p:cNvSpPr>
          <p:nvPr>
            <p:ph type="title"/>
          </p:nvPr>
        </p:nvSpPr>
        <p:spPr>
          <a:xfrm>
            <a:off x="752273" y="255180"/>
            <a:ext cx="7051431"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Recommendation I:</a:t>
            </a:r>
          </a:p>
        </p:txBody>
      </p:sp>
      <p:sp>
        <p:nvSpPr>
          <p:cNvPr id="12" name="Google Shape;211;p33">
            <a:extLst>
              <a:ext uri="{FF2B5EF4-FFF2-40B4-BE49-F238E27FC236}">
                <a16:creationId xmlns:a16="http://schemas.microsoft.com/office/drawing/2014/main" id="{D79D28DB-205B-8740-BCF0-4AAF58D83725}"/>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3" name="Picture 12">
            <a:extLst>
              <a:ext uri="{FF2B5EF4-FFF2-40B4-BE49-F238E27FC236}">
                <a16:creationId xmlns:a16="http://schemas.microsoft.com/office/drawing/2014/main" id="{D58A48CD-A05E-494E-A112-36A683BF2E10}"/>
              </a:ext>
            </a:extLst>
          </p:cNvPr>
          <p:cNvPicPr>
            <a:picLocks noChangeAspect="1"/>
          </p:cNvPicPr>
          <p:nvPr/>
        </p:nvPicPr>
        <p:blipFill>
          <a:blip r:embed="rId2"/>
          <a:stretch>
            <a:fillRect/>
          </a:stretch>
        </p:blipFill>
        <p:spPr>
          <a:xfrm>
            <a:off x="6389826" y="95669"/>
            <a:ext cx="2643236" cy="1426042"/>
          </a:xfrm>
          <a:prstGeom prst="rect">
            <a:avLst/>
          </a:prstGeom>
        </p:spPr>
      </p:pic>
    </p:spTree>
    <p:extLst>
      <p:ext uri="{BB962C8B-B14F-4D97-AF65-F5344CB8AC3E}">
        <p14:creationId xmlns:p14="http://schemas.microsoft.com/office/powerpoint/2010/main" val="199982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1046284" y="337715"/>
            <a:ext cx="7051431"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Recommendation II: Predicting High Performing Media</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25</a:t>
            </a:fld>
            <a:endParaRPr dirty="0">
              <a:solidFill>
                <a:schemeClr val="bg1"/>
              </a:solidFill>
            </a:endParaRPr>
          </a:p>
        </p:txBody>
      </p:sp>
      <p:sp>
        <p:nvSpPr>
          <p:cNvPr id="5" name="TextBox 4">
            <a:extLst>
              <a:ext uri="{FF2B5EF4-FFF2-40B4-BE49-F238E27FC236}">
                <a16:creationId xmlns:a16="http://schemas.microsoft.com/office/drawing/2014/main" id="{D56BE936-0493-4949-977C-005B2174D596}"/>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FD00014-4244-E74C-A981-1031C8C03F77}"/>
                  </a:ext>
                </a:extLst>
              </p:cNvPr>
              <p:cNvSpPr txBox="1"/>
              <p:nvPr/>
            </p:nvSpPr>
            <p:spPr>
              <a:xfrm>
                <a:off x="643093" y="1138159"/>
                <a:ext cx="7857811" cy="3785652"/>
              </a:xfrm>
              <a:prstGeom prst="rect">
                <a:avLst/>
              </a:prstGeom>
              <a:noFill/>
            </p:spPr>
            <p:txBody>
              <a:bodyPr wrap="square" rtlCol="0">
                <a:spAutoFit/>
              </a:bodyPr>
              <a:lstStyle/>
              <a:p>
                <a:r>
                  <a:rPr lang="en-US" sz="2000" dirty="0">
                    <a:solidFill>
                      <a:schemeClr val="bg1"/>
                    </a:solidFill>
                    <a:latin typeface="Cordia New" panose="020B0304020202020204" pitchFamily="34" charset="-34"/>
                    <a:cs typeface="Cordia New" panose="020B0304020202020204" pitchFamily="34" charset="-34"/>
                  </a:rPr>
                  <a:t>We consider three scenarios for this recommendation given a new media list:</a:t>
                </a:r>
              </a:p>
              <a:p>
                <a:endParaRPr lang="en-US" sz="20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b="1" dirty="0">
                    <a:solidFill>
                      <a:schemeClr val="bg1"/>
                    </a:solidFill>
                    <a:latin typeface="Cordia New" panose="020B0304020202020204" pitchFamily="34" charset="-34"/>
                    <a:cs typeface="Cordia New" panose="020B0304020202020204" pitchFamily="34" charset="-34"/>
                  </a:rPr>
                  <a:t>Scenario 1: Quantity</a:t>
                </a:r>
              </a:p>
              <a:p>
                <a:pPr lvl="1"/>
                <a:r>
                  <a:rPr lang="en-US" sz="1800" b="1" dirty="0">
                    <a:solidFill>
                      <a:schemeClr val="bg1"/>
                    </a:solidFill>
                    <a:latin typeface="Cordia New" panose="020B0304020202020204" pitchFamily="34" charset="-34"/>
                    <a:cs typeface="Cordia New" panose="020B0304020202020204" pitchFamily="34" charset="-34"/>
                  </a:rPr>
                  <a:t>	</a:t>
                </a:r>
                <a:r>
                  <a:rPr lang="en-US" sz="1800" dirty="0">
                    <a:solidFill>
                      <a:schemeClr val="bg1"/>
                    </a:solidFill>
                    <a:latin typeface="Cordia New" panose="020B0304020202020204" pitchFamily="34" charset="-34"/>
                    <a:cs typeface="Cordia New" panose="020B0304020202020204" pitchFamily="34" charset="-34"/>
                  </a:rPr>
                  <a:t>The airline wants to purchase the top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𝑡</m:t>
                    </m:r>
                  </m:oMath>
                </a14:m>
                <a:r>
                  <a:rPr lang="en-US" sz="1800" dirty="0">
                    <a:solidFill>
                      <a:schemeClr val="bg1"/>
                    </a:solidFill>
                    <a:latin typeface="Cordia New" panose="020B0304020202020204" pitchFamily="34" charset="-34"/>
                    <a:cs typeface="Cordia New" panose="020B0304020202020204" pitchFamily="34" charset="-34"/>
                  </a:rPr>
                  <a:t>% of that list, regardless of the price or quality</a:t>
                </a:r>
              </a:p>
              <a:p>
                <a:pPr marL="285750" indent="-285750">
                  <a:buFont typeface="Arial" panose="020B0604020202020204" pitchFamily="34" charset="0"/>
                  <a:buChar char="•"/>
                </a:pPr>
                <a:endParaRPr lang="en-US" sz="18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b="1" dirty="0">
                    <a:solidFill>
                      <a:schemeClr val="bg1"/>
                    </a:solidFill>
                    <a:latin typeface="Cordia New" panose="020B0304020202020204" pitchFamily="34" charset="-34"/>
                    <a:cs typeface="Cordia New" panose="020B0304020202020204" pitchFamily="34" charset="-34"/>
                  </a:rPr>
                  <a:t>Scenario 2: Quality </a:t>
                </a:r>
                <a:endParaRPr lang="en-US" sz="2000" dirty="0">
                  <a:solidFill>
                    <a:schemeClr val="bg1"/>
                  </a:solidFill>
                  <a:latin typeface="Cordia New" panose="020B0304020202020204" pitchFamily="34" charset="-34"/>
                  <a:cs typeface="Cordia New" panose="020B0304020202020204" pitchFamily="34" charset="-34"/>
                </a:endParaRPr>
              </a:p>
              <a:p>
                <a:pPr lvl="2"/>
                <a:r>
                  <a:rPr lang="en-US" sz="1800" dirty="0">
                    <a:solidFill>
                      <a:schemeClr val="bg1"/>
                    </a:solidFill>
                    <a:latin typeface="Cordia New" panose="020B0304020202020204" pitchFamily="34" charset="-34"/>
                    <a:cs typeface="Cordia New" panose="020B0304020202020204" pitchFamily="34" charset="-34"/>
                  </a:rPr>
                  <a:t>	The airline wants to purchase only media of minimum quality of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𝑞</m:t>
                    </m:r>
                  </m:oMath>
                </a14:m>
                <a:r>
                  <a:rPr lang="en-US" sz="1800" dirty="0">
                    <a:solidFill>
                      <a:schemeClr val="bg1"/>
                    </a:solidFill>
                    <a:latin typeface="Cordia New" panose="020B0304020202020204" pitchFamily="34" charset="-34"/>
                    <a:cs typeface="Cordia New" panose="020B0304020202020204" pitchFamily="34" charset="-34"/>
                  </a:rPr>
                  <a:t>%. They want the media that would 	fall within the best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𝑞</m:t>
                    </m:r>
                  </m:oMath>
                </a14:m>
                <a:r>
                  <a:rPr lang="en-US" sz="1800" dirty="0">
                    <a:solidFill>
                      <a:schemeClr val="bg1"/>
                    </a:solidFill>
                    <a:latin typeface="Cordia New" panose="020B0304020202020204" pitchFamily="34" charset="-34"/>
                    <a:cs typeface="Cordia New" panose="020B0304020202020204" pitchFamily="34" charset="-34"/>
                  </a:rPr>
                  <a:t>% of current media load, regardless of the price</a:t>
                </a:r>
              </a:p>
              <a:p>
                <a:pPr marL="285750" indent="-285750">
                  <a:buFont typeface="Arial" panose="020B0604020202020204" pitchFamily="34" charset="0"/>
                  <a:buChar char="•"/>
                </a:pPr>
                <a:endParaRPr lang="en-US" sz="18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b="1" dirty="0">
                    <a:solidFill>
                      <a:schemeClr val="bg1"/>
                    </a:solidFill>
                    <a:latin typeface="Cordia New" panose="020B0304020202020204" pitchFamily="34" charset="-34"/>
                    <a:cs typeface="Cordia New" panose="020B0304020202020204" pitchFamily="34" charset="-34"/>
                  </a:rPr>
                  <a:t>Scenario 3: Budget</a:t>
                </a:r>
              </a:p>
              <a:p>
                <a:pPr lvl="1"/>
                <a:r>
                  <a:rPr lang="en-US" sz="1800" b="1" dirty="0">
                    <a:solidFill>
                      <a:schemeClr val="bg1"/>
                    </a:solidFill>
                    <a:latin typeface="Cordia New" panose="020B0304020202020204" pitchFamily="34" charset="-34"/>
                    <a:cs typeface="Cordia New" panose="020B0304020202020204" pitchFamily="34" charset="-34"/>
                  </a:rPr>
                  <a:t>	</a:t>
                </a:r>
                <a:r>
                  <a:rPr lang="en-US" sz="1800" dirty="0">
                    <a:solidFill>
                      <a:schemeClr val="bg1"/>
                    </a:solidFill>
                    <a:latin typeface="Cordia New" panose="020B0304020202020204" pitchFamily="34" charset="-34"/>
                    <a:cs typeface="Cordia New" panose="020B0304020202020204" pitchFamily="34" charset="-34"/>
                  </a:rPr>
                  <a:t>The airline wants to add all the top performing media within a designated budget of </a:t>
                </a:r>
                <a14:m>
                  <m:oMath xmlns:m="http://schemas.openxmlformats.org/officeDocument/2006/math">
                    <m:r>
                      <a:rPr lang="en-US" i="1" dirty="0" smtClean="0">
                        <a:solidFill>
                          <a:schemeClr val="bg1"/>
                        </a:solidFill>
                        <a:latin typeface="Cambria Math" panose="02040503050406030204" pitchFamily="18" charset="0"/>
                        <a:cs typeface="Cordia New" panose="020B0304020202020204" pitchFamily="34" charset="-34"/>
                      </a:rPr>
                      <m:t>$</m:t>
                    </m:r>
                    <m:r>
                      <a:rPr lang="en-US" i="1" dirty="0" smtClean="0">
                        <a:solidFill>
                          <a:schemeClr val="bg1"/>
                        </a:solidFill>
                        <a:latin typeface="Cambria Math" panose="02040503050406030204" pitchFamily="18" charset="0"/>
                        <a:cs typeface="Cordia New" panose="020B0304020202020204" pitchFamily="34" charset="-34"/>
                      </a:rPr>
                      <m:t>𝑚</m:t>
                    </m:r>
                  </m:oMath>
                </a14:m>
                <a:endParaRPr lang="en-US" dirty="0">
                  <a:solidFill>
                    <a:schemeClr val="bg1"/>
                  </a:solidFill>
                  <a:latin typeface="Cordia New" panose="020B0304020202020204" pitchFamily="34" charset="-34"/>
                  <a:cs typeface="Cordia New" panose="020B0304020202020204" pitchFamily="34" charset="-34"/>
                </a:endParaRPr>
              </a:p>
              <a:p>
                <a:endParaRPr lang="en-US" sz="1800" dirty="0">
                  <a:solidFill>
                    <a:schemeClr val="bg1"/>
                  </a:solidFill>
                  <a:latin typeface="Cordia New" panose="020B0304020202020204" pitchFamily="34" charset="-34"/>
                  <a:cs typeface="Cordia New" panose="020B0304020202020204" pitchFamily="34" charset="-34"/>
                </a:endParaRPr>
              </a:p>
              <a:p>
                <a:pPr algn="l"/>
                <a:endParaRPr lang="en-US" sz="1600" dirty="0">
                  <a:solidFill>
                    <a:schemeClr val="bg1"/>
                  </a:solidFill>
                  <a:latin typeface="Cordia New" panose="020B0304020202020204" pitchFamily="34" charset="-34"/>
                  <a:cs typeface="Cordia New" panose="020B0304020202020204" pitchFamily="34" charset="-34"/>
                </a:endParaRPr>
              </a:p>
            </p:txBody>
          </p:sp>
        </mc:Choice>
        <mc:Fallback xmlns="">
          <p:sp>
            <p:nvSpPr>
              <p:cNvPr id="3" name="TextBox 2">
                <a:extLst>
                  <a:ext uri="{FF2B5EF4-FFF2-40B4-BE49-F238E27FC236}">
                    <a16:creationId xmlns:a16="http://schemas.microsoft.com/office/drawing/2014/main" id="{4FD00014-4244-E74C-A981-1031C8C03F77}"/>
                  </a:ext>
                </a:extLst>
              </p:cNvPr>
              <p:cNvSpPr txBox="1">
                <a:spLocks noRot="1" noChangeAspect="1" noMove="1" noResize="1" noEditPoints="1" noAdjustHandles="1" noChangeArrowheads="1" noChangeShapeType="1" noTextEdit="1"/>
              </p:cNvSpPr>
              <p:nvPr/>
            </p:nvSpPr>
            <p:spPr>
              <a:xfrm>
                <a:off x="643093" y="1138159"/>
                <a:ext cx="7857811" cy="3785652"/>
              </a:xfrm>
              <a:prstGeom prst="rect">
                <a:avLst/>
              </a:prstGeom>
              <a:blipFill>
                <a:blip r:embed="rId3"/>
                <a:stretch>
                  <a:fillRect l="-808" t="-1003"/>
                </a:stretch>
              </a:blipFill>
            </p:spPr>
            <p:txBody>
              <a:bodyPr/>
              <a:lstStyle/>
              <a:p>
                <a:r>
                  <a:rPr lang="en-US">
                    <a:noFill/>
                  </a:rPr>
                  <a:t> </a:t>
                </a:r>
              </a:p>
            </p:txBody>
          </p:sp>
        </mc:Fallback>
      </mc:AlternateContent>
    </p:spTree>
    <p:extLst>
      <p:ext uri="{BB962C8B-B14F-4D97-AF65-F5344CB8AC3E}">
        <p14:creationId xmlns:p14="http://schemas.microsoft.com/office/powerpoint/2010/main" val="118900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dissolv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21E46">
            <a:alpha val="88000"/>
          </a:srgbClr>
        </a:solidFill>
        <a:effectLst/>
      </p:bgPr>
    </p:bg>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238392" y="292150"/>
            <a:ext cx="2667214"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Scenario 1: Quantity</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26</a:t>
            </a:fld>
            <a:endParaRPr dirty="0">
              <a:solidFill>
                <a:schemeClr val="bg1"/>
              </a:solidFill>
            </a:endParaRPr>
          </a:p>
        </p:txBody>
      </p:sp>
      <p:sp>
        <p:nvSpPr>
          <p:cNvPr id="6" name="TextBox 5">
            <a:extLst>
              <a:ext uri="{FF2B5EF4-FFF2-40B4-BE49-F238E27FC236}">
                <a16:creationId xmlns:a16="http://schemas.microsoft.com/office/drawing/2014/main" id="{17E216CD-59C9-F64E-9C90-44648179EB47}"/>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pic>
        <p:nvPicPr>
          <p:cNvPr id="7" name="Picture 6">
            <a:extLst>
              <a:ext uri="{FF2B5EF4-FFF2-40B4-BE49-F238E27FC236}">
                <a16:creationId xmlns:a16="http://schemas.microsoft.com/office/drawing/2014/main" id="{1D1C6999-C79D-8E45-884E-DF5379280844}"/>
              </a:ext>
            </a:extLst>
          </p:cNvPr>
          <p:cNvPicPr>
            <a:picLocks noChangeAspect="1"/>
          </p:cNvPicPr>
          <p:nvPr/>
        </p:nvPicPr>
        <p:blipFill>
          <a:blip r:embed="rId4"/>
          <a:stretch>
            <a:fillRect/>
          </a:stretch>
        </p:blipFill>
        <p:spPr>
          <a:xfrm>
            <a:off x="1613795" y="1400101"/>
            <a:ext cx="5916410" cy="3191939"/>
          </a:xfrm>
          <a:prstGeom prst="rect">
            <a:avLst/>
          </a:prstGeom>
        </p:spPr>
      </p:pic>
      <p:sp>
        <p:nvSpPr>
          <p:cNvPr id="8" name="TextBox 7">
            <a:extLst>
              <a:ext uri="{FF2B5EF4-FFF2-40B4-BE49-F238E27FC236}">
                <a16:creationId xmlns:a16="http://schemas.microsoft.com/office/drawing/2014/main" id="{3AB48F45-FA3A-AD4E-843C-3D528F12CD0E}"/>
              </a:ext>
            </a:extLst>
          </p:cNvPr>
          <p:cNvSpPr txBox="1"/>
          <p:nvPr/>
        </p:nvSpPr>
        <p:spPr>
          <a:xfrm>
            <a:off x="2136529" y="813896"/>
            <a:ext cx="4870939" cy="400110"/>
          </a:xfrm>
          <a:prstGeom prst="rect">
            <a:avLst/>
          </a:prstGeom>
          <a:noFill/>
        </p:spPr>
        <p:txBody>
          <a:bodyPr wrap="squar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Improvement provided by our algorithm relative to the baseline</a:t>
            </a:r>
          </a:p>
        </p:txBody>
      </p:sp>
      <p:pic>
        <p:nvPicPr>
          <p:cNvPr id="3" name="Picture 2">
            <a:extLst>
              <a:ext uri="{FF2B5EF4-FFF2-40B4-BE49-F238E27FC236}">
                <a16:creationId xmlns:a16="http://schemas.microsoft.com/office/drawing/2014/main" id="{4150AEAA-DC76-82D4-8DD5-3A17135359E3}"/>
              </a:ext>
            </a:extLst>
          </p:cNvPr>
          <p:cNvPicPr>
            <a:picLocks noChangeAspect="1"/>
          </p:cNvPicPr>
          <p:nvPr/>
        </p:nvPicPr>
        <p:blipFill>
          <a:blip r:embed="rId4"/>
          <a:stretch>
            <a:fillRect/>
          </a:stretch>
        </p:blipFill>
        <p:spPr>
          <a:xfrm>
            <a:off x="1613793" y="1400101"/>
            <a:ext cx="5916410" cy="3191939"/>
          </a:xfrm>
          <a:prstGeom prst="rect">
            <a:avLst/>
          </a:prstGeom>
        </p:spPr>
      </p:pic>
    </p:spTree>
    <p:extLst>
      <p:ext uri="{BB962C8B-B14F-4D97-AF65-F5344CB8AC3E}">
        <p14:creationId xmlns:p14="http://schemas.microsoft.com/office/powerpoint/2010/main" val="2438384245"/>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27</a:t>
            </a:fld>
            <a:endParaRPr dirty="0">
              <a:solidFill>
                <a:schemeClr val="bg1"/>
              </a:solidFill>
            </a:endParaRPr>
          </a:p>
        </p:txBody>
      </p:sp>
      <p:sp>
        <p:nvSpPr>
          <p:cNvPr id="7" name="TextBox 6">
            <a:extLst>
              <a:ext uri="{FF2B5EF4-FFF2-40B4-BE49-F238E27FC236}">
                <a16:creationId xmlns:a16="http://schemas.microsoft.com/office/drawing/2014/main" id="{3C13B197-E00F-9D4F-A2C0-E09B9C6CD3C8}"/>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7482A78A-09D6-AF45-AC1C-9A92B092A9DC}"/>
              </a:ext>
            </a:extLst>
          </p:cNvPr>
          <p:cNvSpPr txBox="1"/>
          <p:nvPr/>
        </p:nvSpPr>
        <p:spPr>
          <a:xfrm>
            <a:off x="202222" y="515856"/>
            <a:ext cx="3793026" cy="400110"/>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Example: The top 20% of 200 new media items </a:t>
            </a:r>
          </a:p>
        </p:txBody>
      </p:sp>
      <p:pic>
        <p:nvPicPr>
          <p:cNvPr id="8" name="Picture 7">
            <a:extLst>
              <a:ext uri="{FF2B5EF4-FFF2-40B4-BE49-F238E27FC236}">
                <a16:creationId xmlns:a16="http://schemas.microsoft.com/office/drawing/2014/main" id="{940C7E3D-8598-A243-948F-5967875D5602}"/>
              </a:ext>
            </a:extLst>
          </p:cNvPr>
          <p:cNvPicPr>
            <a:picLocks noChangeAspect="1"/>
          </p:cNvPicPr>
          <p:nvPr/>
        </p:nvPicPr>
        <p:blipFill>
          <a:blip r:embed="rId3"/>
          <a:stretch>
            <a:fillRect/>
          </a:stretch>
        </p:blipFill>
        <p:spPr>
          <a:xfrm>
            <a:off x="140266" y="1302905"/>
            <a:ext cx="4584347" cy="2461964"/>
          </a:xfrm>
          <a:prstGeom prst="rect">
            <a:avLst/>
          </a:prstGeom>
        </p:spPr>
      </p:pic>
      <p:pic>
        <p:nvPicPr>
          <p:cNvPr id="10" name="Picture 9">
            <a:extLst>
              <a:ext uri="{FF2B5EF4-FFF2-40B4-BE49-F238E27FC236}">
                <a16:creationId xmlns:a16="http://schemas.microsoft.com/office/drawing/2014/main" id="{C1DB8D06-2A1A-9C4A-8D7A-BCBC8297A5CC}"/>
              </a:ext>
            </a:extLst>
          </p:cNvPr>
          <p:cNvPicPr>
            <a:picLocks noChangeAspect="1"/>
          </p:cNvPicPr>
          <p:nvPr/>
        </p:nvPicPr>
        <p:blipFill>
          <a:blip r:embed="rId4"/>
          <a:stretch>
            <a:fillRect/>
          </a:stretch>
        </p:blipFill>
        <p:spPr>
          <a:xfrm>
            <a:off x="4765418" y="1302906"/>
            <a:ext cx="4378582" cy="2461964"/>
          </a:xfrm>
          <a:prstGeom prst="rect">
            <a:avLst/>
          </a:prstGeom>
        </p:spPr>
      </p:pic>
      <p:sp>
        <p:nvSpPr>
          <p:cNvPr id="11" name="TextBox 10">
            <a:extLst>
              <a:ext uri="{FF2B5EF4-FFF2-40B4-BE49-F238E27FC236}">
                <a16:creationId xmlns:a16="http://schemas.microsoft.com/office/drawing/2014/main" id="{8EE0711E-A827-4241-BD7C-F81482EB17D1}"/>
              </a:ext>
            </a:extLst>
          </p:cNvPr>
          <p:cNvSpPr txBox="1"/>
          <p:nvPr/>
        </p:nvSpPr>
        <p:spPr>
          <a:xfrm>
            <a:off x="690596" y="3840595"/>
            <a:ext cx="3369833" cy="584775"/>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The algorithm selected the 40 media with the highest</a:t>
            </a:r>
          </a:p>
          <a:p>
            <a:pPr algn="ctr"/>
            <a:r>
              <a:rPr lang="en-US" sz="1600" dirty="0">
                <a:solidFill>
                  <a:schemeClr val="bg1"/>
                </a:solidFill>
                <a:latin typeface="Cordia New" panose="020B0304020202020204" pitchFamily="34" charset="-34"/>
                <a:cs typeface="Cordia New" panose="020B0304020202020204" pitchFamily="34" charset="-34"/>
              </a:rPr>
              <a:t>Predicted Proportion Views</a:t>
            </a:r>
          </a:p>
        </p:txBody>
      </p:sp>
      <p:sp>
        <p:nvSpPr>
          <p:cNvPr id="13" name="TextBox 12">
            <a:extLst>
              <a:ext uri="{FF2B5EF4-FFF2-40B4-BE49-F238E27FC236}">
                <a16:creationId xmlns:a16="http://schemas.microsoft.com/office/drawing/2014/main" id="{2953C7DD-4066-2C44-AC5C-AF96AA19CA16}"/>
              </a:ext>
            </a:extLst>
          </p:cNvPr>
          <p:cNvSpPr txBox="1"/>
          <p:nvPr/>
        </p:nvSpPr>
        <p:spPr>
          <a:xfrm>
            <a:off x="4875182" y="3840595"/>
            <a:ext cx="4022255" cy="338554"/>
          </a:xfrm>
          <a:prstGeom prst="rect">
            <a:avLst/>
          </a:prstGeom>
          <a:noFill/>
        </p:spPr>
        <p:txBody>
          <a:bodyPr wrap="none" rtlCol="0">
            <a:spAutoFit/>
          </a:bodyPr>
          <a:lstStyle/>
          <a:p>
            <a:pPr algn="l"/>
            <a:r>
              <a:rPr lang="en-US" sz="1600" dirty="0">
                <a:solidFill>
                  <a:schemeClr val="bg1"/>
                </a:solidFill>
                <a:latin typeface="Cordia New" panose="020B0304020202020204" pitchFamily="34" charset="-34"/>
                <a:cs typeface="Cordia New" panose="020B0304020202020204" pitchFamily="34" charset="-34"/>
              </a:rPr>
              <a:t>Correct Selection Rate to expect without and with our algorithm</a:t>
            </a:r>
          </a:p>
        </p:txBody>
      </p:sp>
    </p:spTree>
    <p:extLst>
      <p:ext uri="{BB962C8B-B14F-4D97-AF65-F5344CB8AC3E}">
        <p14:creationId xmlns:p14="http://schemas.microsoft.com/office/powerpoint/2010/main" val="405609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40EB7F4-2C55-F844-BA32-8C5FACD65C97}"/>
              </a:ext>
            </a:extLst>
          </p:cNvPr>
          <p:cNvSpPr txBox="1">
            <a:spLocks/>
          </p:cNvSpPr>
          <p:nvPr/>
        </p:nvSpPr>
        <p:spPr>
          <a:xfrm>
            <a:off x="339755" y="114660"/>
            <a:ext cx="8464492" cy="68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solidFill>
                  <a:schemeClr val="bg1"/>
                </a:solidFill>
                <a:latin typeface="Cordia New" panose="020B0304020202020204" pitchFamily="34" charset="-34"/>
                <a:cs typeface="Cordia New" panose="020B0304020202020204" pitchFamily="34" charset="-34"/>
              </a:rPr>
              <a:t>Sample of selected media</a:t>
            </a:r>
          </a:p>
        </p:txBody>
      </p:sp>
      <p:sp>
        <p:nvSpPr>
          <p:cNvPr id="28" name="Rectangle 27">
            <a:extLst>
              <a:ext uri="{FF2B5EF4-FFF2-40B4-BE49-F238E27FC236}">
                <a16:creationId xmlns:a16="http://schemas.microsoft.com/office/drawing/2014/main" id="{76626BBC-62DB-294D-82C2-45C94A3A96D2}"/>
              </a:ext>
            </a:extLst>
          </p:cNvPr>
          <p:cNvSpPr/>
          <p:nvPr/>
        </p:nvSpPr>
        <p:spPr>
          <a:xfrm>
            <a:off x="339755" y="1225118"/>
            <a:ext cx="1382513" cy="1526960"/>
          </a:xfrm>
          <a:prstGeom prst="rect">
            <a:avLst/>
          </a:prstGeom>
        </p:spPr>
        <p:txBody>
          <a:bodyPr wrap="none" rtlCol="0" anchor="ctr">
            <a:spAutoFit/>
          </a:bodyPr>
          <a:lstStyle/>
          <a:p>
            <a:pPr algn="l"/>
            <a:endParaRPr lang="en-US" dirty="0">
              <a:solidFill>
                <a:schemeClr val="bg1"/>
              </a:solidFill>
            </a:endParaRPr>
          </a:p>
        </p:txBody>
      </p:sp>
      <p:graphicFrame>
        <p:nvGraphicFramePr>
          <p:cNvPr id="37" name="Table 36">
            <a:extLst>
              <a:ext uri="{FF2B5EF4-FFF2-40B4-BE49-F238E27FC236}">
                <a16:creationId xmlns:a16="http://schemas.microsoft.com/office/drawing/2014/main" id="{42E3E83F-8D9E-8540-AD27-24F54B94F719}"/>
              </a:ext>
            </a:extLst>
          </p:cNvPr>
          <p:cNvGraphicFramePr>
            <a:graphicFrameLocks noGrp="1"/>
          </p:cNvGraphicFramePr>
          <p:nvPr>
            <p:extLst>
              <p:ext uri="{D42A27DB-BD31-4B8C-83A1-F6EECF244321}">
                <p14:modId xmlns:p14="http://schemas.microsoft.com/office/powerpoint/2010/main" val="2351875236"/>
              </p:ext>
            </p:extLst>
          </p:nvPr>
        </p:nvGraphicFramePr>
        <p:xfrm>
          <a:off x="479391" y="1465539"/>
          <a:ext cx="8037949" cy="2799310"/>
        </p:xfrm>
        <a:graphic>
          <a:graphicData uri="http://schemas.openxmlformats.org/drawingml/2006/table">
            <a:tbl>
              <a:tblPr>
                <a:tableStyleId>{3C2FFA5D-87B4-456A-9821-1D502468CF0F}</a:tableStyleId>
              </a:tblPr>
              <a:tblGrid>
                <a:gridCol w="1272363">
                  <a:extLst>
                    <a:ext uri="{9D8B030D-6E8A-4147-A177-3AD203B41FA5}">
                      <a16:colId xmlns:a16="http://schemas.microsoft.com/office/drawing/2014/main" val="2592128138"/>
                    </a:ext>
                  </a:extLst>
                </a:gridCol>
                <a:gridCol w="645217">
                  <a:extLst>
                    <a:ext uri="{9D8B030D-6E8A-4147-A177-3AD203B41FA5}">
                      <a16:colId xmlns:a16="http://schemas.microsoft.com/office/drawing/2014/main" val="303011630"/>
                    </a:ext>
                  </a:extLst>
                </a:gridCol>
                <a:gridCol w="630314">
                  <a:extLst>
                    <a:ext uri="{9D8B030D-6E8A-4147-A177-3AD203B41FA5}">
                      <a16:colId xmlns:a16="http://schemas.microsoft.com/office/drawing/2014/main" val="1469504219"/>
                    </a:ext>
                  </a:extLst>
                </a:gridCol>
                <a:gridCol w="541538">
                  <a:extLst>
                    <a:ext uri="{9D8B030D-6E8A-4147-A177-3AD203B41FA5}">
                      <a16:colId xmlns:a16="http://schemas.microsoft.com/office/drawing/2014/main" val="3081625468"/>
                    </a:ext>
                  </a:extLst>
                </a:gridCol>
                <a:gridCol w="541538">
                  <a:extLst>
                    <a:ext uri="{9D8B030D-6E8A-4147-A177-3AD203B41FA5}">
                      <a16:colId xmlns:a16="http://schemas.microsoft.com/office/drawing/2014/main" val="2713714967"/>
                    </a:ext>
                  </a:extLst>
                </a:gridCol>
                <a:gridCol w="550416">
                  <a:extLst>
                    <a:ext uri="{9D8B030D-6E8A-4147-A177-3AD203B41FA5}">
                      <a16:colId xmlns:a16="http://schemas.microsoft.com/office/drawing/2014/main" val="2682391571"/>
                    </a:ext>
                  </a:extLst>
                </a:gridCol>
                <a:gridCol w="532660">
                  <a:extLst>
                    <a:ext uri="{9D8B030D-6E8A-4147-A177-3AD203B41FA5}">
                      <a16:colId xmlns:a16="http://schemas.microsoft.com/office/drawing/2014/main" val="2636870556"/>
                    </a:ext>
                  </a:extLst>
                </a:gridCol>
                <a:gridCol w="426128">
                  <a:extLst>
                    <a:ext uri="{9D8B030D-6E8A-4147-A177-3AD203B41FA5}">
                      <a16:colId xmlns:a16="http://schemas.microsoft.com/office/drawing/2014/main" val="2505779420"/>
                    </a:ext>
                  </a:extLst>
                </a:gridCol>
                <a:gridCol w="486390">
                  <a:extLst>
                    <a:ext uri="{9D8B030D-6E8A-4147-A177-3AD203B41FA5}">
                      <a16:colId xmlns:a16="http://schemas.microsoft.com/office/drawing/2014/main" val="3713697477"/>
                    </a:ext>
                  </a:extLst>
                </a:gridCol>
                <a:gridCol w="894877">
                  <a:extLst>
                    <a:ext uri="{9D8B030D-6E8A-4147-A177-3AD203B41FA5}">
                      <a16:colId xmlns:a16="http://schemas.microsoft.com/office/drawing/2014/main" val="662209143"/>
                    </a:ext>
                  </a:extLst>
                </a:gridCol>
                <a:gridCol w="582187">
                  <a:extLst>
                    <a:ext uri="{9D8B030D-6E8A-4147-A177-3AD203B41FA5}">
                      <a16:colId xmlns:a16="http://schemas.microsoft.com/office/drawing/2014/main" val="549259011"/>
                    </a:ext>
                  </a:extLst>
                </a:gridCol>
                <a:gridCol w="934321">
                  <a:extLst>
                    <a:ext uri="{9D8B030D-6E8A-4147-A177-3AD203B41FA5}">
                      <a16:colId xmlns:a16="http://schemas.microsoft.com/office/drawing/2014/main" val="3073807076"/>
                    </a:ext>
                  </a:extLst>
                </a:gridCol>
              </a:tblGrid>
              <a:tr h="478710">
                <a:tc>
                  <a:txBody>
                    <a:bodyPr/>
                    <a:lstStyle/>
                    <a:p>
                      <a:pPr algn="ctr"/>
                      <a:r>
                        <a:rPr lang="en-US" sz="1600" b="1" dirty="0">
                          <a:effectLst/>
                          <a:latin typeface="Cordia New" panose="020B0304020202020204" pitchFamily="34" charset="-34"/>
                          <a:cs typeface="Cordia New" panose="020B0304020202020204" pitchFamily="34" charset="-34"/>
                        </a:rPr>
                        <a:t>mediaTitle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a_list_qty</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nom_idx</a:t>
                      </a:r>
                    </a:p>
                  </a:txBody>
                  <a:tcPr marL="11707" marR="11707" marT="11707" marB="11707"/>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effectLst/>
                          <a:latin typeface="Cordia New" panose="020B0304020202020204" pitchFamily="34" charset="-34"/>
                          <a:cs typeface="Cordia New" panose="020B0304020202020204" pitchFamily="34" charset="-34"/>
                        </a:rPr>
                        <a:t>win_idx</a:t>
                      </a: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genre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country Zone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People</a:t>
                      </a:r>
                    </a:p>
                    <a:p>
                      <a:pPr algn="ctr"/>
                      <a:r>
                        <a:rPr lang="en-US" sz="1600" b="1" dirty="0">
                          <a:effectLst/>
                          <a:latin typeface="Cordia New" panose="020B0304020202020204" pitchFamily="34" charset="-34"/>
                          <a:cs typeface="Cordia New" panose="020B0304020202020204" pitchFamily="34" charset="-34"/>
                        </a:rPr>
                        <a:t>Score</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price tag</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prop view</a:t>
                      </a:r>
                    </a:p>
                    <a:p>
                      <a:pPr algn="ctr"/>
                      <a:endParaRPr lang="en-US" sz="1600" b="1" dirty="0">
                        <a:effectLst/>
                        <a:latin typeface="Cordia New" panose="020B0304020202020204" pitchFamily="34" charset="-34"/>
                        <a:cs typeface="Cordia New" panose="020B0304020202020204" pitchFamily="34" charset="-34"/>
                      </a:endParaRP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predicted </a:t>
                      </a:r>
                    </a:p>
                    <a:p>
                      <a:pPr algn="ctr"/>
                      <a:r>
                        <a:rPr lang="en-US" sz="1600" b="1" dirty="0">
                          <a:effectLst/>
                          <a:latin typeface="Cordia New" panose="020B0304020202020204" pitchFamily="34" charset="-34"/>
                          <a:cs typeface="Cordia New" panose="020B0304020202020204" pitchFamily="34" charset="-34"/>
                        </a:rPr>
                        <a:t>prop view</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Real </a:t>
                      </a:r>
                    </a:p>
                    <a:p>
                      <a:pPr algn="ctr"/>
                      <a:r>
                        <a:rPr lang="en-US" sz="1600" b="1" dirty="0">
                          <a:effectLst/>
                          <a:latin typeface="Cordia New" panose="020B0304020202020204" pitchFamily="34" charset="-34"/>
                          <a:cs typeface="Cordia New" panose="020B0304020202020204" pitchFamily="34" charset="-34"/>
                        </a:rPr>
                        <a:t>rank</a:t>
                      </a:r>
                    </a:p>
                  </a:txBody>
                  <a:tcPr marL="11707" marR="11707" marT="11707" marB="11707"/>
                </a:tc>
                <a:tc>
                  <a:txBody>
                    <a:bodyPr/>
                    <a:lstStyle/>
                    <a:p>
                      <a:pPr algn="ctr"/>
                      <a:r>
                        <a:rPr lang="en-US" sz="1600" b="1" dirty="0">
                          <a:effectLst/>
                          <a:latin typeface="Cordia New" panose="020B0304020202020204" pitchFamily="34" charset="-34"/>
                          <a:cs typeface="Cordia New" panose="020B0304020202020204" pitchFamily="34" charset="-34"/>
                        </a:rPr>
                        <a:t>Predicted </a:t>
                      </a:r>
                    </a:p>
                    <a:p>
                      <a:pPr algn="ctr"/>
                      <a:r>
                        <a:rPr lang="en-US" sz="1600" b="1" dirty="0">
                          <a:effectLst/>
                          <a:latin typeface="Cordia New" panose="020B0304020202020204" pitchFamily="34" charset="-34"/>
                          <a:cs typeface="Cordia New" panose="020B0304020202020204" pitchFamily="34" charset="-34"/>
                        </a:rPr>
                        <a:t>rank</a:t>
                      </a:r>
                    </a:p>
                  </a:txBody>
                  <a:tcPr marL="11707" marR="11707" marT="11707" marB="11707"/>
                </a:tc>
                <a:extLst>
                  <a:ext uri="{0D108BD9-81ED-4DB2-BD59-A6C34878D82A}">
                    <a16:rowId xmlns:a16="http://schemas.microsoft.com/office/drawing/2014/main" val="3083908295"/>
                  </a:ext>
                </a:extLst>
              </a:tr>
              <a:tr h="431999">
                <a:tc>
                  <a:txBody>
                    <a:bodyPr/>
                    <a:lstStyle/>
                    <a:p>
                      <a:pPr algn="ctr"/>
                      <a:r>
                        <a:rPr lang="en-US" sz="1600" dirty="0">
                          <a:effectLst/>
                          <a:latin typeface="Cordia New" panose="020B0304020202020204" pitchFamily="34" charset="-34"/>
                          <a:cs typeface="Cordia New" panose="020B0304020202020204" pitchFamily="34" charset="-34"/>
                        </a:rPr>
                        <a:t>Solo: A Star Wars Story</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3</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Action</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7.2</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0.0019</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0.0016</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7</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solidFill>
                      <a:srgbClr val="00B050"/>
                    </a:solidFill>
                  </a:tcPr>
                </a:tc>
                <a:extLst>
                  <a:ext uri="{0D108BD9-81ED-4DB2-BD59-A6C34878D82A}">
                    <a16:rowId xmlns:a16="http://schemas.microsoft.com/office/drawing/2014/main" val="2002359190"/>
                  </a:ext>
                </a:extLst>
              </a:tr>
              <a:tr h="431999">
                <a:tc>
                  <a:txBody>
                    <a:bodyPr/>
                    <a:lstStyle/>
                    <a:p>
                      <a:pPr algn="ctr"/>
                      <a:r>
                        <a:rPr lang="en-US" sz="1600" dirty="0">
                          <a:effectLst/>
                          <a:latin typeface="Cordia New" panose="020B0304020202020204" pitchFamily="34" charset="-34"/>
                          <a:cs typeface="Cordia New" panose="020B0304020202020204" pitchFamily="34" charset="-34"/>
                        </a:rPr>
                        <a:t>The Darkest Minds</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Thriller</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4.8</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0.0005</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0.0010</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57</a:t>
                      </a:r>
                    </a:p>
                  </a:txBody>
                  <a:tcPr marL="11707" marR="11707" marT="11707" marB="11707">
                    <a:solidFill>
                      <a:srgbClr val="FF0000"/>
                    </a:solidFill>
                  </a:tcPr>
                </a:tc>
                <a:tc>
                  <a:txBody>
                    <a:bodyPr/>
                    <a:lstStyle/>
                    <a:p>
                      <a:pPr algn="ctr"/>
                      <a:r>
                        <a:rPr lang="en-US" sz="1600" dirty="0">
                          <a:effectLst/>
                          <a:latin typeface="Cordia New" panose="020B0304020202020204" pitchFamily="34" charset="-34"/>
                          <a:cs typeface="Cordia New" panose="020B0304020202020204" pitchFamily="34" charset="-34"/>
                        </a:rPr>
                        <a:t>2</a:t>
                      </a:r>
                    </a:p>
                  </a:txBody>
                  <a:tcPr marL="11707" marR="11707" marT="11707" marB="11707">
                    <a:solidFill>
                      <a:srgbClr val="FF0000"/>
                    </a:solidFill>
                  </a:tcPr>
                </a:tc>
                <a:extLst>
                  <a:ext uri="{0D108BD9-81ED-4DB2-BD59-A6C34878D82A}">
                    <a16:rowId xmlns:a16="http://schemas.microsoft.com/office/drawing/2014/main" val="3709243150"/>
                  </a:ext>
                </a:extLst>
              </a:tr>
              <a:tr h="431999">
                <a:tc>
                  <a:txBody>
                    <a:bodyPr/>
                    <a:lstStyle/>
                    <a:p>
                      <a:pPr algn="ctr"/>
                      <a:r>
                        <a:rPr lang="en-US" sz="1600" dirty="0">
                          <a:effectLst/>
                          <a:latin typeface="Cordia New" panose="020B0304020202020204" pitchFamily="34" charset="-34"/>
                          <a:cs typeface="Cordia New" panose="020B0304020202020204" pitchFamily="34" charset="-34"/>
                        </a:rPr>
                        <a:t>The Spy Who Dumped Me</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2</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Comedy</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North America</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6.4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0.0014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0.0008</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12</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3</a:t>
                      </a:r>
                    </a:p>
                  </a:txBody>
                  <a:tcPr marL="11707" marR="11707" marT="11707" marB="11707">
                    <a:solidFill>
                      <a:srgbClr val="00B050"/>
                    </a:solidFill>
                  </a:tcPr>
                </a:tc>
                <a:extLst>
                  <a:ext uri="{0D108BD9-81ED-4DB2-BD59-A6C34878D82A}">
                    <a16:rowId xmlns:a16="http://schemas.microsoft.com/office/drawing/2014/main" val="2532776105"/>
                  </a:ext>
                </a:extLst>
              </a:tr>
              <a:tr h="431999">
                <a:tc>
                  <a:txBody>
                    <a:bodyPr/>
                    <a:lstStyle/>
                    <a:p>
                      <a:pPr algn="ctr"/>
                      <a:r>
                        <a:rPr lang="en-US" sz="1600" dirty="0">
                          <a:effectLst/>
                          <a:latin typeface="Cordia New" panose="020B0304020202020204" pitchFamily="34" charset="-34"/>
                          <a:cs typeface="Cordia New" panose="020B0304020202020204" pitchFamily="34" charset="-34"/>
                        </a:rPr>
                        <a:t>Mamma Mia! Here We Go Again</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Comedy</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Europe</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7.3</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0.0028</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0.0004</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1</a:t>
                      </a:r>
                    </a:p>
                  </a:txBody>
                  <a:tcPr marL="11707" marR="11707" marT="11707" marB="11707">
                    <a:solidFill>
                      <a:srgbClr val="00B050"/>
                    </a:solidFill>
                  </a:tcPr>
                </a:tc>
                <a:tc>
                  <a:txBody>
                    <a:bodyPr/>
                    <a:lstStyle/>
                    <a:p>
                      <a:pPr algn="ctr"/>
                      <a:r>
                        <a:rPr lang="en-US" sz="1600" dirty="0">
                          <a:effectLst/>
                          <a:latin typeface="Cordia New" panose="020B0304020202020204" pitchFamily="34" charset="-34"/>
                          <a:cs typeface="Cordia New" panose="020B0304020202020204" pitchFamily="34" charset="-34"/>
                        </a:rPr>
                        <a:t>4</a:t>
                      </a:r>
                    </a:p>
                  </a:txBody>
                  <a:tcPr marL="11707" marR="11707" marT="11707" marB="11707">
                    <a:solidFill>
                      <a:srgbClr val="00B050"/>
                    </a:solidFill>
                  </a:tcPr>
                </a:tc>
                <a:extLst>
                  <a:ext uri="{0D108BD9-81ED-4DB2-BD59-A6C34878D82A}">
                    <a16:rowId xmlns:a16="http://schemas.microsoft.com/office/drawing/2014/main" val="815851884"/>
                  </a:ext>
                </a:extLst>
              </a:tr>
            </a:tbl>
          </a:graphicData>
        </a:graphic>
      </p:graphicFrame>
      <p:sp>
        <p:nvSpPr>
          <p:cNvPr id="16" name="Google Shape;211;p33">
            <a:extLst>
              <a:ext uri="{FF2B5EF4-FFF2-40B4-BE49-F238E27FC236}">
                <a16:creationId xmlns:a16="http://schemas.microsoft.com/office/drawing/2014/main" id="{1E20A95A-63FA-3641-B89E-3215382267E7}"/>
              </a:ext>
            </a:extLst>
          </p:cNvPr>
          <p:cNvSpPr txBox="1">
            <a:spLocks noGrp="1"/>
          </p:cNvSpPr>
          <p:nvPr>
            <p:ph type="sldNum" idx="12"/>
          </p:nvPr>
        </p:nvSpPr>
        <p:spPr>
          <a:xfrm>
            <a:off x="8606118" y="4923811"/>
            <a:ext cx="426944" cy="1240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28</a:t>
            </a:fld>
            <a:endParaRPr dirty="0"/>
          </a:p>
        </p:txBody>
      </p:sp>
      <p:sp>
        <p:nvSpPr>
          <p:cNvPr id="15" name="TextBox 14">
            <a:extLst>
              <a:ext uri="{FF2B5EF4-FFF2-40B4-BE49-F238E27FC236}">
                <a16:creationId xmlns:a16="http://schemas.microsoft.com/office/drawing/2014/main" id="{6DDD8685-4FB2-7C4E-935C-BF30F2165985}"/>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A2B65DE1-AADF-994D-B472-05EB3974A9C0}"/>
              </a:ext>
            </a:extLst>
          </p:cNvPr>
          <p:cNvSpPr txBox="1"/>
          <p:nvPr/>
        </p:nvSpPr>
        <p:spPr>
          <a:xfrm>
            <a:off x="3993266" y="497712"/>
            <a:ext cx="2106592" cy="584775"/>
          </a:xfrm>
          <a:prstGeom prst="rect">
            <a:avLst/>
          </a:prstGeom>
          <a:noFill/>
        </p:spPr>
        <p:txBody>
          <a:bodyPr wrap="square" rtlCol="0">
            <a:spAutoFit/>
          </a:bodyPr>
          <a:lstStyle/>
          <a:p>
            <a:pPr algn="l"/>
            <a:r>
              <a:rPr lang="en-US" sz="1600" dirty="0">
                <a:solidFill>
                  <a:schemeClr val="bg1"/>
                </a:solidFill>
                <a:latin typeface="Cordia New" panose="020B0304020202020204" pitchFamily="34" charset="-34"/>
                <a:cs typeface="Cordia New" panose="020B0304020202020204" pitchFamily="34" charset="-34"/>
              </a:rPr>
              <a:t>Incorrectly Classified</a:t>
            </a:r>
          </a:p>
          <a:p>
            <a:pPr algn="l"/>
            <a:r>
              <a:rPr lang="en-US" sz="1600" dirty="0">
                <a:solidFill>
                  <a:schemeClr val="bg1"/>
                </a:solidFill>
                <a:latin typeface="Cordia New" panose="020B0304020202020204" pitchFamily="34" charset="-34"/>
                <a:cs typeface="Cordia New" panose="020B0304020202020204" pitchFamily="34" charset="-34"/>
              </a:rPr>
              <a:t>Correctly Classified</a:t>
            </a:r>
          </a:p>
        </p:txBody>
      </p:sp>
      <p:pic>
        <p:nvPicPr>
          <p:cNvPr id="6" name="Picture 5">
            <a:extLst>
              <a:ext uri="{FF2B5EF4-FFF2-40B4-BE49-F238E27FC236}">
                <a16:creationId xmlns:a16="http://schemas.microsoft.com/office/drawing/2014/main" id="{91808EBB-B249-7F41-B441-AB39BD8DFA1B}"/>
              </a:ext>
            </a:extLst>
          </p:cNvPr>
          <p:cNvPicPr>
            <a:picLocks noChangeAspect="1"/>
          </p:cNvPicPr>
          <p:nvPr/>
        </p:nvPicPr>
        <p:blipFill>
          <a:blip r:embed="rId2"/>
          <a:stretch>
            <a:fillRect/>
          </a:stretch>
        </p:blipFill>
        <p:spPr>
          <a:xfrm>
            <a:off x="3815868" y="568125"/>
            <a:ext cx="215900" cy="419100"/>
          </a:xfrm>
          <a:prstGeom prst="rect">
            <a:avLst/>
          </a:prstGeom>
        </p:spPr>
      </p:pic>
    </p:spTree>
    <p:extLst>
      <p:ext uri="{BB962C8B-B14F-4D97-AF65-F5344CB8AC3E}">
        <p14:creationId xmlns:p14="http://schemas.microsoft.com/office/powerpoint/2010/main" val="34019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238392" y="278530"/>
            <a:ext cx="2667214"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Scenario 2: Quality</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29</a:t>
            </a:fld>
            <a:endParaRPr dirty="0">
              <a:solidFill>
                <a:schemeClr val="bg1"/>
              </a:solidFill>
            </a:endParaRPr>
          </a:p>
        </p:txBody>
      </p:sp>
      <p:sp>
        <p:nvSpPr>
          <p:cNvPr id="6" name="TextBox 5">
            <a:extLst>
              <a:ext uri="{FF2B5EF4-FFF2-40B4-BE49-F238E27FC236}">
                <a16:creationId xmlns:a16="http://schemas.microsoft.com/office/drawing/2014/main" id="{17E216CD-59C9-F64E-9C90-44648179EB47}"/>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8" name="TextBox 7">
            <a:extLst>
              <a:ext uri="{FF2B5EF4-FFF2-40B4-BE49-F238E27FC236}">
                <a16:creationId xmlns:a16="http://schemas.microsoft.com/office/drawing/2014/main" id="{3AB48F45-FA3A-AD4E-843C-3D528F12CD0E}"/>
              </a:ext>
            </a:extLst>
          </p:cNvPr>
          <p:cNvSpPr txBox="1"/>
          <p:nvPr/>
        </p:nvSpPr>
        <p:spPr>
          <a:xfrm>
            <a:off x="2079834" y="1002072"/>
            <a:ext cx="4984330" cy="400110"/>
          </a:xfrm>
          <a:prstGeom prst="rect">
            <a:avLst/>
          </a:prstGeom>
          <a:noFill/>
        </p:spPr>
        <p:txBody>
          <a:bodyPr wrap="squar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Improvement provided by our algorithm relative to the baseline</a:t>
            </a:r>
          </a:p>
        </p:txBody>
      </p:sp>
      <p:pic>
        <p:nvPicPr>
          <p:cNvPr id="5" name="Picture 4">
            <a:extLst>
              <a:ext uri="{FF2B5EF4-FFF2-40B4-BE49-F238E27FC236}">
                <a16:creationId xmlns:a16="http://schemas.microsoft.com/office/drawing/2014/main" id="{25BE8F4B-26C4-9841-9F24-648416F463E8}"/>
              </a:ext>
            </a:extLst>
          </p:cNvPr>
          <p:cNvPicPr>
            <a:picLocks noChangeAspect="1"/>
          </p:cNvPicPr>
          <p:nvPr/>
        </p:nvPicPr>
        <p:blipFill>
          <a:blip r:embed="rId3"/>
          <a:stretch>
            <a:fillRect/>
          </a:stretch>
        </p:blipFill>
        <p:spPr>
          <a:xfrm>
            <a:off x="1438550" y="1439924"/>
            <a:ext cx="6007279" cy="3240964"/>
          </a:xfrm>
          <a:prstGeom prst="rect">
            <a:avLst/>
          </a:prstGeom>
        </p:spPr>
      </p:pic>
    </p:spTree>
    <p:extLst>
      <p:ext uri="{BB962C8B-B14F-4D97-AF65-F5344CB8AC3E}">
        <p14:creationId xmlns:p14="http://schemas.microsoft.com/office/powerpoint/2010/main" val="383508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BB0E-414A-0849-9DAC-89E9A359B18D}"/>
              </a:ext>
            </a:extLst>
          </p:cNvPr>
          <p:cNvSpPr>
            <a:spLocks noGrp="1"/>
          </p:cNvSpPr>
          <p:nvPr>
            <p:ph type="title"/>
          </p:nvPr>
        </p:nvSpPr>
        <p:spPr>
          <a:xfrm>
            <a:off x="203134" y="1118178"/>
            <a:ext cx="7079619" cy="370388"/>
          </a:xfrm>
        </p:spPr>
        <p:txBody>
          <a:bodyPr/>
          <a:lstStyle/>
          <a:p>
            <a:r>
              <a:rPr lang="en-US" sz="2800" b="1" dirty="0">
                <a:solidFill>
                  <a:schemeClr val="bg1"/>
                </a:solidFill>
                <a:latin typeface="Cordia New" panose="020B0304020202020204" pitchFamily="34" charset="-34"/>
                <a:cs typeface="Cordia New" panose="020B0304020202020204" pitchFamily="34" charset="-34"/>
              </a:rPr>
              <a:t>Our Goals</a:t>
            </a:r>
          </a:p>
        </p:txBody>
      </p:sp>
      <p:sp>
        <p:nvSpPr>
          <p:cNvPr id="10" name="Google Shape;211;p33">
            <a:extLst>
              <a:ext uri="{FF2B5EF4-FFF2-40B4-BE49-F238E27FC236}">
                <a16:creationId xmlns:a16="http://schemas.microsoft.com/office/drawing/2014/main" id="{7F9B0F6B-9426-104E-B930-4B02F4A83F1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Picture Placeholder 4">
            <a:extLst>
              <a:ext uri="{FF2B5EF4-FFF2-40B4-BE49-F238E27FC236}">
                <a16:creationId xmlns:a16="http://schemas.microsoft.com/office/drawing/2014/main" id="{2E22D5C6-5C44-D14B-A22B-BFE91BDD111A}"/>
              </a:ext>
            </a:extLst>
          </p:cNvPr>
          <p:cNvPicPr>
            <a:picLocks noGrp="1" noChangeAspect="1"/>
          </p:cNvPicPr>
          <p:nvPr>
            <p:ph type="pic" idx="2"/>
          </p:nvPr>
        </p:nvPicPr>
        <p:blipFill>
          <a:blip r:embed="rId3"/>
          <a:srcRect l="14253" r="14253"/>
          <a:stretch>
            <a:fillRect/>
          </a:stretch>
        </p:blipFill>
        <p:spPr>
          <a:xfrm>
            <a:off x="4062676" y="212448"/>
            <a:ext cx="4144191" cy="3263900"/>
          </a:xfrm>
          <a:prstGeom prst="rect">
            <a:avLst/>
          </a:prstGeom>
          <a:effectLst>
            <a:outerShdw blurRad="50800" dist="50800" dir="5400000" algn="ctr" rotWithShape="0">
              <a:srgbClr val="000000"/>
            </a:outerShdw>
            <a:softEdge rad="571500"/>
          </a:effectLst>
        </p:spPr>
      </p:pic>
      <p:sp>
        <p:nvSpPr>
          <p:cNvPr id="7" name="Content Placeholder 2">
            <a:extLst>
              <a:ext uri="{FF2B5EF4-FFF2-40B4-BE49-F238E27FC236}">
                <a16:creationId xmlns:a16="http://schemas.microsoft.com/office/drawing/2014/main" id="{2B4CBB3C-31C3-B347-978B-713C5D62C196}"/>
              </a:ext>
            </a:extLst>
          </p:cNvPr>
          <p:cNvSpPr txBox="1">
            <a:spLocks/>
          </p:cNvSpPr>
          <p:nvPr/>
        </p:nvSpPr>
        <p:spPr>
          <a:xfrm>
            <a:off x="623808" y="3561614"/>
            <a:ext cx="7599364" cy="126755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lgn="ctr">
              <a:buFont typeface="Arial"/>
              <a:buNone/>
            </a:pPr>
            <a:r>
              <a:rPr lang="en-US" sz="2000" dirty="0">
                <a:solidFill>
                  <a:schemeClr val="bg1"/>
                </a:solidFill>
                <a:latin typeface="Cordia New" panose="020B0304020202020204" pitchFamily="34" charset="-34"/>
                <a:cs typeface="Cordia New" panose="020B0304020202020204" pitchFamily="34" charset="-34"/>
              </a:rPr>
              <a:t>By predicting proportion of media viewed for each title, our algorithm can more accurately guide airlines to select media that has high views. Ultimately this will lead to cutting cost by not investing in content that is not watched. </a:t>
            </a:r>
          </a:p>
        </p:txBody>
      </p:sp>
      <p:sp>
        <p:nvSpPr>
          <p:cNvPr id="8" name="TextBox 7">
            <a:extLst>
              <a:ext uri="{FF2B5EF4-FFF2-40B4-BE49-F238E27FC236}">
                <a16:creationId xmlns:a16="http://schemas.microsoft.com/office/drawing/2014/main" id="{1D626E1F-2963-C04C-9812-941F1F5C4F0D}"/>
              </a:ext>
            </a:extLst>
          </p:cNvPr>
          <p:cNvSpPr txBox="1">
            <a:spLocks noChangeAspect="1"/>
          </p:cNvSpPr>
          <p:nvPr/>
        </p:nvSpPr>
        <p:spPr>
          <a:xfrm>
            <a:off x="203134" y="1573832"/>
            <a:ext cx="3965815" cy="138499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Provide the best selection of in-flight media</a:t>
            </a:r>
          </a:p>
          <a:p>
            <a:pPr marL="3429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Optimize passenger experiences</a:t>
            </a:r>
          </a:p>
          <a:p>
            <a:pPr marL="3429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Minimize costs.</a:t>
            </a:r>
          </a:p>
          <a:p>
            <a:endParaRPr lang="en-US" sz="2400" dirty="0">
              <a:solidFill>
                <a:schemeClr val="bg1"/>
              </a:solidFill>
              <a:latin typeface="Cordia New" panose="020B0304020202020204" pitchFamily="34" charset="-34"/>
              <a:cs typeface="Cordia New" panose="020B0304020202020204" pitchFamily="34" charset="-34"/>
            </a:endParaRPr>
          </a:p>
        </p:txBody>
      </p:sp>
      <p:sp>
        <p:nvSpPr>
          <p:cNvPr id="3" name="Rectangle 2">
            <a:extLst>
              <a:ext uri="{FF2B5EF4-FFF2-40B4-BE49-F238E27FC236}">
                <a16:creationId xmlns:a16="http://schemas.microsoft.com/office/drawing/2014/main" id="{064187B2-B669-7F43-8D1B-FB7FDD861C1B}"/>
              </a:ext>
            </a:extLst>
          </p:cNvPr>
          <p:cNvSpPr/>
          <p:nvPr/>
        </p:nvSpPr>
        <p:spPr>
          <a:xfrm>
            <a:off x="1211689" y="233539"/>
            <a:ext cx="2357134" cy="707886"/>
          </a:xfrm>
          <a:prstGeom prst="rect">
            <a:avLst/>
          </a:prstGeom>
        </p:spPr>
        <p:txBody>
          <a:bodyPr wrap="square">
            <a:spAutoFit/>
          </a:bodyPr>
          <a:lstStyle/>
          <a:p>
            <a:r>
              <a:rPr lang="en-US" sz="4000" dirty="0">
                <a:solidFill>
                  <a:schemeClr val="bg1"/>
                </a:solidFill>
                <a:latin typeface="Cordia New" panose="020B0304020202020204" pitchFamily="34" charset="-34"/>
                <a:cs typeface="Cordia New" panose="020B0304020202020204" pitchFamily="34" charset="-34"/>
              </a:rPr>
              <a:t>Introduction</a:t>
            </a:r>
            <a:endParaRPr lang="en-US" sz="28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70557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30</a:t>
            </a:fld>
            <a:endParaRPr dirty="0">
              <a:solidFill>
                <a:schemeClr val="bg1"/>
              </a:solidFill>
            </a:endParaRPr>
          </a:p>
        </p:txBody>
      </p:sp>
      <p:sp>
        <p:nvSpPr>
          <p:cNvPr id="7" name="TextBox 6">
            <a:extLst>
              <a:ext uri="{FF2B5EF4-FFF2-40B4-BE49-F238E27FC236}">
                <a16:creationId xmlns:a16="http://schemas.microsoft.com/office/drawing/2014/main" id="{3C13B197-E00F-9D4F-A2C0-E09B9C6CD3C8}"/>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7482A78A-09D6-AF45-AC1C-9A92B092A9DC}"/>
              </a:ext>
            </a:extLst>
          </p:cNvPr>
          <p:cNvSpPr txBox="1"/>
          <p:nvPr/>
        </p:nvSpPr>
        <p:spPr>
          <a:xfrm>
            <a:off x="169000" y="509859"/>
            <a:ext cx="8816837" cy="400110"/>
          </a:xfrm>
          <a:prstGeom prst="rect">
            <a:avLst/>
          </a:prstGeom>
          <a:noFill/>
        </p:spPr>
        <p:txBody>
          <a:bodyPr wrap="non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Example: The media that would fall within the best 20% of current media load. (Using the same 200 new media list) </a:t>
            </a:r>
          </a:p>
        </p:txBody>
      </p:sp>
      <p:sp>
        <p:nvSpPr>
          <p:cNvPr id="11" name="TextBox 10">
            <a:extLst>
              <a:ext uri="{FF2B5EF4-FFF2-40B4-BE49-F238E27FC236}">
                <a16:creationId xmlns:a16="http://schemas.microsoft.com/office/drawing/2014/main" id="{8EE0711E-A827-4241-BD7C-F81482EB17D1}"/>
              </a:ext>
            </a:extLst>
          </p:cNvPr>
          <p:cNvSpPr txBox="1"/>
          <p:nvPr/>
        </p:nvSpPr>
        <p:spPr>
          <a:xfrm>
            <a:off x="277440" y="3840594"/>
            <a:ext cx="4169731" cy="584775"/>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The algorithm selected 29 media, their predicted Proportion Views</a:t>
            </a:r>
          </a:p>
          <a:p>
            <a:pPr algn="ctr"/>
            <a:r>
              <a:rPr lang="en-US" sz="1600" dirty="0">
                <a:solidFill>
                  <a:schemeClr val="bg1"/>
                </a:solidFill>
                <a:latin typeface="Cordia New" panose="020B0304020202020204" pitchFamily="34" charset="-34"/>
                <a:cs typeface="Cordia New" panose="020B0304020202020204" pitchFamily="34" charset="-34"/>
              </a:rPr>
              <a:t>are all above the 80</a:t>
            </a:r>
            <a:r>
              <a:rPr lang="en-US" sz="1600" baseline="30000" dirty="0">
                <a:solidFill>
                  <a:schemeClr val="bg1"/>
                </a:solidFill>
                <a:latin typeface="Cordia New" panose="020B0304020202020204" pitchFamily="34" charset="-34"/>
                <a:cs typeface="Cordia New" panose="020B0304020202020204" pitchFamily="34" charset="-34"/>
              </a:rPr>
              <a:t>th</a:t>
            </a:r>
            <a:r>
              <a:rPr lang="en-US" sz="1600" dirty="0">
                <a:solidFill>
                  <a:schemeClr val="bg1"/>
                </a:solidFill>
                <a:latin typeface="Cordia New" panose="020B0304020202020204" pitchFamily="34" charset="-34"/>
                <a:cs typeface="Cordia New" panose="020B0304020202020204" pitchFamily="34" charset="-34"/>
              </a:rPr>
              <a:t> percentile of the data</a:t>
            </a:r>
          </a:p>
        </p:txBody>
      </p:sp>
      <p:sp>
        <p:nvSpPr>
          <p:cNvPr id="13" name="TextBox 12">
            <a:extLst>
              <a:ext uri="{FF2B5EF4-FFF2-40B4-BE49-F238E27FC236}">
                <a16:creationId xmlns:a16="http://schemas.microsoft.com/office/drawing/2014/main" id="{2953C7DD-4066-2C44-AC5C-AF96AA19CA16}"/>
              </a:ext>
            </a:extLst>
          </p:cNvPr>
          <p:cNvSpPr txBox="1"/>
          <p:nvPr/>
        </p:nvSpPr>
        <p:spPr>
          <a:xfrm>
            <a:off x="4875182" y="3840595"/>
            <a:ext cx="3983783" cy="338554"/>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Correct Selection Rate to expect without and with our algorithm</a:t>
            </a:r>
          </a:p>
        </p:txBody>
      </p:sp>
      <p:pic>
        <p:nvPicPr>
          <p:cNvPr id="3" name="Picture 2">
            <a:extLst>
              <a:ext uri="{FF2B5EF4-FFF2-40B4-BE49-F238E27FC236}">
                <a16:creationId xmlns:a16="http://schemas.microsoft.com/office/drawing/2014/main" id="{30B476FE-7B9F-A34E-9B55-60957D4BA5A9}"/>
              </a:ext>
            </a:extLst>
          </p:cNvPr>
          <p:cNvPicPr>
            <a:picLocks noChangeAspect="1"/>
          </p:cNvPicPr>
          <p:nvPr/>
        </p:nvPicPr>
        <p:blipFill>
          <a:blip r:embed="rId3"/>
          <a:stretch>
            <a:fillRect/>
          </a:stretch>
        </p:blipFill>
        <p:spPr>
          <a:xfrm>
            <a:off x="70133" y="1254521"/>
            <a:ext cx="4584346" cy="2461964"/>
          </a:xfrm>
          <a:prstGeom prst="rect">
            <a:avLst/>
          </a:prstGeom>
        </p:spPr>
      </p:pic>
      <p:pic>
        <p:nvPicPr>
          <p:cNvPr id="12" name="Picture 11">
            <a:extLst>
              <a:ext uri="{FF2B5EF4-FFF2-40B4-BE49-F238E27FC236}">
                <a16:creationId xmlns:a16="http://schemas.microsoft.com/office/drawing/2014/main" id="{30785D6E-55B7-D34E-A902-C0D410604DB4}"/>
              </a:ext>
            </a:extLst>
          </p:cNvPr>
          <p:cNvPicPr>
            <a:picLocks noChangeAspect="1"/>
          </p:cNvPicPr>
          <p:nvPr/>
        </p:nvPicPr>
        <p:blipFill>
          <a:blip r:embed="rId4"/>
          <a:stretch>
            <a:fillRect/>
          </a:stretch>
        </p:blipFill>
        <p:spPr>
          <a:xfrm>
            <a:off x="4722896" y="1254521"/>
            <a:ext cx="4350972" cy="2461964"/>
          </a:xfrm>
          <a:prstGeom prst="rect">
            <a:avLst/>
          </a:prstGeom>
        </p:spPr>
      </p:pic>
    </p:spTree>
    <p:extLst>
      <p:ext uri="{BB962C8B-B14F-4D97-AF65-F5344CB8AC3E}">
        <p14:creationId xmlns:p14="http://schemas.microsoft.com/office/powerpoint/2010/main" val="40037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Title 1">
            <a:extLst>
              <a:ext uri="{FF2B5EF4-FFF2-40B4-BE49-F238E27FC236}">
                <a16:creationId xmlns:a16="http://schemas.microsoft.com/office/drawing/2014/main" id="{94E39CC0-7E86-E942-9D77-8073C904A9A1}"/>
              </a:ext>
            </a:extLst>
          </p:cNvPr>
          <p:cNvSpPr>
            <a:spLocks noGrp="1"/>
          </p:cNvSpPr>
          <p:nvPr>
            <p:ph type="title"/>
          </p:nvPr>
        </p:nvSpPr>
        <p:spPr>
          <a:xfrm>
            <a:off x="3238392" y="278530"/>
            <a:ext cx="2667214" cy="685800"/>
          </a:xfrm>
        </p:spPr>
        <p:txBody>
          <a:bodyPr/>
          <a:lstStyle/>
          <a:p>
            <a:r>
              <a:rPr lang="en-US" sz="2800" dirty="0">
                <a:solidFill>
                  <a:schemeClr val="bg1"/>
                </a:solidFill>
                <a:latin typeface="Cordia New" panose="020B0304020202020204" pitchFamily="34" charset="-34"/>
                <a:cs typeface="Cordia New" panose="020B0304020202020204" pitchFamily="34" charset="-34"/>
              </a:rPr>
              <a:t>Scenario 3: Budget</a:t>
            </a:r>
          </a:p>
        </p:txBody>
      </p:sp>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31</a:t>
            </a:fld>
            <a:endParaRPr dirty="0">
              <a:solidFill>
                <a:schemeClr val="bg1"/>
              </a:solidFill>
            </a:endParaRPr>
          </a:p>
        </p:txBody>
      </p:sp>
      <p:sp>
        <p:nvSpPr>
          <p:cNvPr id="6" name="TextBox 5">
            <a:extLst>
              <a:ext uri="{FF2B5EF4-FFF2-40B4-BE49-F238E27FC236}">
                <a16:creationId xmlns:a16="http://schemas.microsoft.com/office/drawing/2014/main" id="{17E216CD-59C9-F64E-9C90-44648179EB47}"/>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8" name="TextBox 7">
            <a:extLst>
              <a:ext uri="{FF2B5EF4-FFF2-40B4-BE49-F238E27FC236}">
                <a16:creationId xmlns:a16="http://schemas.microsoft.com/office/drawing/2014/main" id="{3AB48F45-FA3A-AD4E-843C-3D528F12CD0E}"/>
              </a:ext>
            </a:extLst>
          </p:cNvPr>
          <p:cNvSpPr txBox="1"/>
          <p:nvPr/>
        </p:nvSpPr>
        <p:spPr>
          <a:xfrm>
            <a:off x="2117268" y="764275"/>
            <a:ext cx="4909461" cy="400110"/>
          </a:xfrm>
          <a:prstGeom prst="rect">
            <a:avLst/>
          </a:prstGeom>
          <a:noFill/>
        </p:spPr>
        <p:txBody>
          <a:bodyPr wrap="square" rtlCol="0">
            <a:spAutoFit/>
          </a:bodyPr>
          <a:lstStyle/>
          <a:p>
            <a:pPr algn="l"/>
            <a:r>
              <a:rPr lang="en-US" sz="2000" dirty="0">
                <a:solidFill>
                  <a:schemeClr val="bg1"/>
                </a:solidFill>
                <a:latin typeface="Cordia New" panose="020B0304020202020204" pitchFamily="34" charset="-34"/>
                <a:cs typeface="Cordia New" panose="020B0304020202020204" pitchFamily="34" charset="-34"/>
              </a:rPr>
              <a:t>Improvement provided by our algorithm relative to the baseline</a:t>
            </a:r>
          </a:p>
        </p:txBody>
      </p:sp>
      <p:pic>
        <p:nvPicPr>
          <p:cNvPr id="5" name="Picture 4">
            <a:extLst>
              <a:ext uri="{FF2B5EF4-FFF2-40B4-BE49-F238E27FC236}">
                <a16:creationId xmlns:a16="http://schemas.microsoft.com/office/drawing/2014/main" id="{95F1B63D-46E7-F749-83CB-A097898D98DC}"/>
              </a:ext>
            </a:extLst>
          </p:cNvPr>
          <p:cNvPicPr>
            <a:picLocks noChangeAspect="1"/>
          </p:cNvPicPr>
          <p:nvPr/>
        </p:nvPicPr>
        <p:blipFill>
          <a:blip r:embed="rId3"/>
          <a:stretch>
            <a:fillRect/>
          </a:stretch>
        </p:blipFill>
        <p:spPr>
          <a:xfrm>
            <a:off x="1450490" y="1299781"/>
            <a:ext cx="6237172" cy="3364992"/>
          </a:xfrm>
          <a:prstGeom prst="rect">
            <a:avLst/>
          </a:prstGeom>
        </p:spPr>
      </p:pic>
    </p:spTree>
    <p:extLst>
      <p:ext uri="{BB962C8B-B14F-4D97-AF65-F5344CB8AC3E}">
        <p14:creationId xmlns:p14="http://schemas.microsoft.com/office/powerpoint/2010/main" val="2409748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32</a:t>
            </a:fld>
            <a:endParaRPr dirty="0">
              <a:solidFill>
                <a:schemeClr val="bg1"/>
              </a:solidFill>
            </a:endParaRPr>
          </a:p>
        </p:txBody>
      </p:sp>
      <p:sp>
        <p:nvSpPr>
          <p:cNvPr id="7" name="TextBox 6">
            <a:extLst>
              <a:ext uri="{FF2B5EF4-FFF2-40B4-BE49-F238E27FC236}">
                <a16:creationId xmlns:a16="http://schemas.microsoft.com/office/drawing/2014/main" id="{3C13B197-E00F-9D4F-A2C0-E09B9C6CD3C8}"/>
              </a:ext>
            </a:extLst>
          </p:cNvPr>
          <p:cNvSpPr txBox="1"/>
          <p:nvPr/>
        </p:nvSpPr>
        <p:spPr>
          <a:xfrm>
            <a:off x="70133" y="53191"/>
            <a:ext cx="2096018" cy="338554"/>
          </a:xfrm>
          <a:prstGeom prst="rect">
            <a:avLst/>
          </a:prstGeom>
          <a:noFill/>
        </p:spPr>
        <p:txBody>
          <a:bodyPr wrap="squar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Results: The Recommendations</a:t>
            </a:r>
          </a:p>
        </p:txBody>
      </p:sp>
      <p:sp>
        <p:nvSpPr>
          <p:cNvPr id="4" name="TextBox 3">
            <a:extLst>
              <a:ext uri="{FF2B5EF4-FFF2-40B4-BE49-F238E27FC236}">
                <a16:creationId xmlns:a16="http://schemas.microsoft.com/office/drawing/2014/main" id="{7482A78A-09D6-AF45-AC1C-9A92B092A9DC}"/>
              </a:ext>
            </a:extLst>
          </p:cNvPr>
          <p:cNvSpPr txBox="1"/>
          <p:nvPr/>
        </p:nvSpPr>
        <p:spPr>
          <a:xfrm>
            <a:off x="258768" y="509859"/>
            <a:ext cx="6590266" cy="400110"/>
          </a:xfrm>
          <a:prstGeom prst="rect">
            <a:avLst/>
          </a:prstGeom>
          <a:noFill/>
        </p:spPr>
        <p:txBody>
          <a:bodyPr wrap="none" rtlCol="0">
            <a:spAutoFit/>
          </a:bodyPr>
          <a:lstStyle/>
          <a:p>
            <a:pPr algn="ctr"/>
            <a:r>
              <a:rPr lang="en-US" sz="2000" dirty="0">
                <a:solidFill>
                  <a:schemeClr val="bg1"/>
                </a:solidFill>
                <a:latin typeface="Cordia New" panose="020B0304020202020204" pitchFamily="34" charset="-34"/>
                <a:cs typeface="Cordia New" panose="020B0304020202020204" pitchFamily="34" charset="-34"/>
              </a:rPr>
              <a:t>Example: The best media for $300 (index money) using the same 200 new media list.</a:t>
            </a:r>
          </a:p>
        </p:txBody>
      </p:sp>
      <p:sp>
        <p:nvSpPr>
          <p:cNvPr id="11" name="TextBox 10">
            <a:extLst>
              <a:ext uri="{FF2B5EF4-FFF2-40B4-BE49-F238E27FC236}">
                <a16:creationId xmlns:a16="http://schemas.microsoft.com/office/drawing/2014/main" id="{8EE0711E-A827-4241-BD7C-F81482EB17D1}"/>
              </a:ext>
            </a:extLst>
          </p:cNvPr>
          <p:cNvSpPr txBox="1"/>
          <p:nvPr/>
        </p:nvSpPr>
        <p:spPr>
          <a:xfrm>
            <a:off x="746318" y="3840594"/>
            <a:ext cx="3231975" cy="584775"/>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The algorithm selected 69 media with the highest</a:t>
            </a:r>
          </a:p>
          <a:p>
            <a:pPr algn="ctr"/>
            <a:r>
              <a:rPr lang="en-US" sz="1600" dirty="0">
                <a:solidFill>
                  <a:schemeClr val="bg1"/>
                </a:solidFill>
                <a:latin typeface="Cordia New" panose="020B0304020202020204" pitchFamily="34" charset="-34"/>
                <a:cs typeface="Cordia New" panose="020B0304020202020204" pitchFamily="34" charset="-34"/>
              </a:rPr>
              <a:t>predicted Proportion Views within the $300 budget</a:t>
            </a:r>
          </a:p>
        </p:txBody>
      </p:sp>
      <p:sp>
        <p:nvSpPr>
          <p:cNvPr id="13" name="TextBox 12">
            <a:extLst>
              <a:ext uri="{FF2B5EF4-FFF2-40B4-BE49-F238E27FC236}">
                <a16:creationId xmlns:a16="http://schemas.microsoft.com/office/drawing/2014/main" id="{2953C7DD-4066-2C44-AC5C-AF96AA19CA16}"/>
              </a:ext>
            </a:extLst>
          </p:cNvPr>
          <p:cNvSpPr txBox="1"/>
          <p:nvPr/>
        </p:nvSpPr>
        <p:spPr>
          <a:xfrm>
            <a:off x="4875182" y="3840595"/>
            <a:ext cx="3983783" cy="338554"/>
          </a:xfrm>
          <a:prstGeom prst="rect">
            <a:avLst/>
          </a:prstGeom>
          <a:noFill/>
        </p:spPr>
        <p:txBody>
          <a:bodyPr wrap="none" rtlCol="0">
            <a:spAutoFit/>
          </a:bodyPr>
          <a:lstStyle/>
          <a:p>
            <a:pPr algn="ctr"/>
            <a:r>
              <a:rPr lang="en-US" sz="1600" dirty="0">
                <a:solidFill>
                  <a:schemeClr val="bg1"/>
                </a:solidFill>
                <a:latin typeface="Cordia New" panose="020B0304020202020204" pitchFamily="34" charset="-34"/>
                <a:cs typeface="Cordia New" panose="020B0304020202020204" pitchFamily="34" charset="-34"/>
              </a:rPr>
              <a:t>Correct Selection Rate to expect without and with our algorithm</a:t>
            </a:r>
          </a:p>
        </p:txBody>
      </p:sp>
      <p:pic>
        <p:nvPicPr>
          <p:cNvPr id="5" name="Picture 4">
            <a:extLst>
              <a:ext uri="{FF2B5EF4-FFF2-40B4-BE49-F238E27FC236}">
                <a16:creationId xmlns:a16="http://schemas.microsoft.com/office/drawing/2014/main" id="{5E28FD8D-7AB0-7649-BA6F-490433EF691E}"/>
              </a:ext>
            </a:extLst>
          </p:cNvPr>
          <p:cNvPicPr>
            <a:picLocks noChangeAspect="1"/>
          </p:cNvPicPr>
          <p:nvPr/>
        </p:nvPicPr>
        <p:blipFill>
          <a:blip r:embed="rId3"/>
          <a:stretch>
            <a:fillRect/>
          </a:stretch>
        </p:blipFill>
        <p:spPr>
          <a:xfrm>
            <a:off x="70133" y="1254521"/>
            <a:ext cx="4568796" cy="2464893"/>
          </a:xfrm>
          <a:prstGeom prst="rect">
            <a:avLst/>
          </a:prstGeom>
        </p:spPr>
      </p:pic>
      <p:pic>
        <p:nvPicPr>
          <p:cNvPr id="3" name="Picture 2">
            <a:extLst>
              <a:ext uri="{FF2B5EF4-FFF2-40B4-BE49-F238E27FC236}">
                <a16:creationId xmlns:a16="http://schemas.microsoft.com/office/drawing/2014/main" id="{26A1C0B4-D9D4-C848-A6E3-0548DD39A8D3}"/>
              </a:ext>
            </a:extLst>
          </p:cNvPr>
          <p:cNvPicPr>
            <a:picLocks noChangeAspect="1"/>
          </p:cNvPicPr>
          <p:nvPr/>
        </p:nvPicPr>
        <p:blipFill>
          <a:blip r:embed="rId4"/>
          <a:stretch>
            <a:fillRect/>
          </a:stretch>
        </p:blipFill>
        <p:spPr>
          <a:xfrm>
            <a:off x="4674965" y="1254521"/>
            <a:ext cx="4384216" cy="2464893"/>
          </a:xfrm>
          <a:prstGeom prst="rect">
            <a:avLst/>
          </a:prstGeom>
        </p:spPr>
      </p:pic>
    </p:spTree>
    <p:extLst>
      <p:ext uri="{BB962C8B-B14F-4D97-AF65-F5344CB8AC3E}">
        <p14:creationId xmlns:p14="http://schemas.microsoft.com/office/powerpoint/2010/main" val="282233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662-0EA2-9A41-A2AC-398C614CABD6}"/>
              </a:ext>
            </a:extLst>
          </p:cNvPr>
          <p:cNvSpPr>
            <a:spLocks noGrp="1"/>
          </p:cNvSpPr>
          <p:nvPr>
            <p:ph type="title"/>
          </p:nvPr>
        </p:nvSpPr>
        <p:spPr>
          <a:xfrm>
            <a:off x="3113048" y="86791"/>
            <a:ext cx="2917904" cy="685800"/>
          </a:xfrm>
        </p:spPr>
        <p:txBody>
          <a:bodyPr/>
          <a:lstStyle/>
          <a:p>
            <a:r>
              <a:rPr lang="en-US" sz="4000" dirty="0">
                <a:solidFill>
                  <a:schemeClr val="bg1"/>
                </a:solidFill>
                <a:latin typeface="Cordia New" panose="020B0304020202020204" pitchFamily="34" charset="-34"/>
                <a:cs typeface="Cordia New" panose="020B0304020202020204" pitchFamily="34" charset="-34"/>
              </a:rPr>
              <a:t>Next steps</a:t>
            </a:r>
          </a:p>
        </p:txBody>
      </p:sp>
      <p:sp>
        <p:nvSpPr>
          <p:cNvPr id="10" name="Google Shape;211;p33">
            <a:extLst>
              <a:ext uri="{FF2B5EF4-FFF2-40B4-BE49-F238E27FC236}">
                <a16:creationId xmlns:a16="http://schemas.microsoft.com/office/drawing/2014/main" id="{6689309D-CA07-214F-AECA-B847CBF8F6C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33</a:t>
            </a:fld>
            <a:endParaRPr dirty="0">
              <a:solidFill>
                <a:schemeClr val="bg1"/>
              </a:solidFill>
            </a:endParaRPr>
          </a:p>
        </p:txBody>
      </p:sp>
      <p:sp>
        <p:nvSpPr>
          <p:cNvPr id="3" name="Content Placeholder 2">
            <a:extLst>
              <a:ext uri="{FF2B5EF4-FFF2-40B4-BE49-F238E27FC236}">
                <a16:creationId xmlns:a16="http://schemas.microsoft.com/office/drawing/2014/main" id="{37268BA7-BB4D-454B-ACE9-F0A3935F103C}"/>
              </a:ext>
            </a:extLst>
          </p:cNvPr>
          <p:cNvSpPr>
            <a:spLocks noGrp="1"/>
          </p:cNvSpPr>
          <p:nvPr>
            <p:ph type="body" idx="1"/>
          </p:nvPr>
        </p:nvSpPr>
        <p:spPr>
          <a:xfrm>
            <a:off x="474560" y="1096751"/>
            <a:ext cx="5556391" cy="2761817"/>
          </a:xfrm>
        </p:spPr>
        <p:txBody>
          <a:bodyPr/>
          <a:lstStyle/>
          <a:p>
            <a:pPr marL="228600" indent="0"/>
            <a:r>
              <a:rPr lang="en-US" sz="2400" dirty="0">
                <a:solidFill>
                  <a:schemeClr val="bg1"/>
                </a:solidFill>
                <a:latin typeface="Cordia New" panose="020B0304020202020204" pitchFamily="34" charset="-34"/>
                <a:cs typeface="Cordia New" panose="020B0304020202020204" pitchFamily="34" charset="-34"/>
              </a:rPr>
              <a:t>1) Cost-Benefit and Return on Investment (ROI) Analysis:</a:t>
            </a:r>
          </a:p>
          <a:p>
            <a:pPr marL="228600" indent="0"/>
            <a:r>
              <a:rPr lang="en-US" sz="2000" dirty="0">
                <a:solidFill>
                  <a:schemeClr val="bg1"/>
                </a:solidFill>
                <a:latin typeface="Cordia New" panose="020B0304020202020204" pitchFamily="34" charset="-34"/>
                <a:cs typeface="Cordia New" panose="020B0304020202020204" pitchFamily="34" charset="-34"/>
              </a:rPr>
              <a:t> Put a money value for each Media View:</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‘A Star is Born’  </a:t>
            </a:r>
            <a:r>
              <a:rPr lang="en-US" sz="1400" dirty="0">
                <a:solidFill>
                  <a:schemeClr val="bg1"/>
                </a:solidFill>
                <a:latin typeface="Cordia New" panose="020B0304020202020204" pitchFamily="34" charset="-34"/>
                <a:cs typeface="Cordia New" panose="020B0304020202020204" pitchFamily="34" charset="-34"/>
                <a:sym typeface="Wingdings" pitchFamily="2" charset="2"/>
              </a:rPr>
              <a:t> </a:t>
            </a:r>
            <a:r>
              <a:rPr lang="en-US" sz="2000" dirty="0">
                <a:solidFill>
                  <a:schemeClr val="bg1"/>
                </a:solidFill>
                <a:latin typeface="Cordia New" panose="020B0304020202020204" pitchFamily="34" charset="-34"/>
                <a:cs typeface="Cordia New" panose="020B0304020202020204" pitchFamily="34" charset="-34"/>
                <a:sym typeface="Wingdings" pitchFamily="2" charset="2"/>
              </a:rPr>
              <a:t>$2/view </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‘Fat Buddies’  </a:t>
            </a:r>
            <a:r>
              <a:rPr lang="en-US" sz="1400" dirty="0">
                <a:solidFill>
                  <a:schemeClr val="bg1"/>
                </a:solidFill>
                <a:latin typeface="Cordia New" panose="020B0304020202020204" pitchFamily="34" charset="-34"/>
                <a:cs typeface="Cordia New" panose="020B0304020202020204" pitchFamily="34" charset="-34"/>
                <a:sym typeface="Wingdings" pitchFamily="2" charset="2"/>
              </a:rPr>
              <a:t></a:t>
            </a:r>
            <a:r>
              <a:rPr lang="en-US" sz="2000" dirty="0">
                <a:solidFill>
                  <a:schemeClr val="bg1"/>
                </a:solidFill>
                <a:latin typeface="Cordia New" panose="020B0304020202020204" pitchFamily="34" charset="-34"/>
                <a:cs typeface="Cordia New" panose="020B0304020202020204" pitchFamily="34" charset="-34"/>
                <a:sym typeface="Wingdings" pitchFamily="2" charset="2"/>
              </a:rPr>
              <a:t> $0.1/view </a:t>
            </a:r>
            <a:endParaRPr lang="en-US" sz="2000" dirty="0">
              <a:solidFill>
                <a:schemeClr val="bg1"/>
              </a:solidFill>
              <a:latin typeface="Cordia New" panose="020B0304020202020204" pitchFamily="34" charset="-34"/>
              <a:cs typeface="Cordia New" panose="020B0304020202020204" pitchFamily="34" charset="-34"/>
            </a:endParaRP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This information associated with the real price of each media could provide the actual cost of a media for the Airline. (Maybe select movies of quality that minimize that cost) </a:t>
            </a:r>
            <a:endParaRPr lang="en-US" sz="1800" dirty="0">
              <a:solidFill>
                <a:schemeClr val="bg1"/>
              </a:solidFill>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703355DA-3282-FD4F-89FC-C8C3C7B85360}"/>
              </a:ext>
            </a:extLst>
          </p:cNvPr>
          <p:cNvPicPr>
            <a:picLocks noChangeAspect="1"/>
          </p:cNvPicPr>
          <p:nvPr/>
        </p:nvPicPr>
        <p:blipFill>
          <a:blip r:embed="rId3"/>
          <a:stretch>
            <a:fillRect/>
          </a:stretch>
        </p:blipFill>
        <p:spPr>
          <a:xfrm>
            <a:off x="6430754" y="1377331"/>
            <a:ext cx="2388836" cy="2388836"/>
          </a:xfrm>
          <a:prstGeom prst="rect">
            <a:avLst/>
          </a:prstGeom>
        </p:spPr>
      </p:pic>
    </p:spTree>
    <p:extLst>
      <p:ext uri="{BB962C8B-B14F-4D97-AF65-F5344CB8AC3E}">
        <p14:creationId xmlns:p14="http://schemas.microsoft.com/office/powerpoint/2010/main" val="44758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662-0EA2-9A41-A2AC-398C614CABD6}"/>
              </a:ext>
            </a:extLst>
          </p:cNvPr>
          <p:cNvSpPr>
            <a:spLocks noGrp="1"/>
          </p:cNvSpPr>
          <p:nvPr>
            <p:ph type="title"/>
          </p:nvPr>
        </p:nvSpPr>
        <p:spPr>
          <a:xfrm>
            <a:off x="112392" y="85699"/>
            <a:ext cx="865014" cy="338555"/>
          </a:xfrm>
        </p:spPr>
        <p:txBody>
          <a:bodyPr/>
          <a:lstStyle/>
          <a:p>
            <a:r>
              <a:rPr lang="en-US" sz="1600" dirty="0">
                <a:solidFill>
                  <a:schemeClr val="bg1"/>
                </a:solidFill>
                <a:latin typeface="Cordia New" panose="020B0304020202020204" pitchFamily="34" charset="-34"/>
                <a:cs typeface="Cordia New" panose="020B0304020202020204" pitchFamily="34" charset="-34"/>
              </a:rPr>
              <a:t>Next steps</a:t>
            </a:r>
          </a:p>
        </p:txBody>
      </p:sp>
      <p:sp>
        <p:nvSpPr>
          <p:cNvPr id="10" name="Google Shape;211;p33">
            <a:extLst>
              <a:ext uri="{FF2B5EF4-FFF2-40B4-BE49-F238E27FC236}">
                <a16:creationId xmlns:a16="http://schemas.microsoft.com/office/drawing/2014/main" id="{6689309D-CA07-214F-AECA-B847CBF8F6C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34</a:t>
            </a:fld>
            <a:endParaRPr dirty="0">
              <a:solidFill>
                <a:schemeClr val="bg1"/>
              </a:solidFill>
            </a:endParaRPr>
          </a:p>
        </p:txBody>
      </p:sp>
      <p:sp>
        <p:nvSpPr>
          <p:cNvPr id="3" name="Content Placeholder 2">
            <a:extLst>
              <a:ext uri="{FF2B5EF4-FFF2-40B4-BE49-F238E27FC236}">
                <a16:creationId xmlns:a16="http://schemas.microsoft.com/office/drawing/2014/main" id="{37268BA7-BB4D-454B-ACE9-F0A3935F103C}"/>
              </a:ext>
            </a:extLst>
          </p:cNvPr>
          <p:cNvSpPr>
            <a:spLocks noGrp="1"/>
          </p:cNvSpPr>
          <p:nvPr>
            <p:ph type="body" idx="1"/>
          </p:nvPr>
        </p:nvSpPr>
        <p:spPr>
          <a:xfrm>
            <a:off x="435622" y="601770"/>
            <a:ext cx="5995131" cy="3708974"/>
          </a:xfrm>
        </p:spPr>
        <p:txBody>
          <a:bodyPr/>
          <a:lstStyle/>
          <a:p>
            <a:pPr marL="228600" indent="0"/>
            <a:r>
              <a:rPr lang="en-US" sz="2400" dirty="0">
                <a:solidFill>
                  <a:schemeClr val="bg1"/>
                </a:solidFill>
                <a:latin typeface="Cordia New" panose="020B0304020202020204" pitchFamily="34" charset="-34"/>
                <a:cs typeface="Cordia New" panose="020B0304020202020204" pitchFamily="34" charset="-34"/>
              </a:rPr>
              <a:t>2) Load different media on different Flight Routes</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Predictions would be more accurate</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Recommendations would be more relevant</a:t>
            </a:r>
          </a:p>
          <a:p>
            <a:pPr marL="228600" indent="0"/>
            <a:endParaRPr lang="en-US" sz="2400" dirty="0">
              <a:solidFill>
                <a:schemeClr val="bg1"/>
              </a:solidFill>
              <a:latin typeface="Cordia New" panose="020B0304020202020204" pitchFamily="34" charset="-34"/>
              <a:cs typeface="Cordia New" panose="020B0304020202020204" pitchFamily="34" charset="-34"/>
            </a:endParaRPr>
          </a:p>
          <a:p>
            <a:pPr marL="228600" indent="0"/>
            <a:r>
              <a:rPr lang="en-US" sz="2400" dirty="0">
                <a:solidFill>
                  <a:schemeClr val="bg1"/>
                </a:solidFill>
                <a:latin typeface="Cordia New" panose="020B0304020202020204" pitchFamily="34" charset="-34"/>
                <a:cs typeface="Cordia New" panose="020B0304020202020204" pitchFamily="34" charset="-34"/>
              </a:rPr>
              <a:t>3) Load media depending on seasons or days of the week</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Business travelers and Leisure travelers have different taste and needs</a:t>
            </a:r>
          </a:p>
          <a:p>
            <a:pPr marL="571500"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Automate the media to turn on and off on airplanes (Hardware and Software updates)</a:t>
            </a:r>
          </a:p>
          <a:p>
            <a:pPr marL="571500" indent="-342900">
              <a:buFont typeface="Arial" panose="020B0604020202020204" pitchFamily="34" charset="0"/>
              <a:buChar char="•"/>
            </a:pPr>
            <a:endParaRPr lang="en-US" sz="2400" dirty="0">
              <a:solidFill>
                <a:schemeClr val="bg1"/>
              </a:solidFill>
              <a:latin typeface="Cordia New" panose="020B0304020202020204" pitchFamily="34" charset="-34"/>
              <a:cs typeface="Cordia New" panose="020B0304020202020204" pitchFamily="34" charset="-34"/>
            </a:endParaRPr>
          </a:p>
          <a:p>
            <a:pPr marL="228600" indent="0"/>
            <a:endParaRPr lang="en-US" sz="1800" dirty="0">
              <a:solidFill>
                <a:schemeClr val="bg1"/>
              </a:solidFill>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703355DA-3282-FD4F-89FC-C8C3C7B85360}"/>
              </a:ext>
            </a:extLst>
          </p:cNvPr>
          <p:cNvPicPr>
            <a:picLocks noChangeAspect="1"/>
          </p:cNvPicPr>
          <p:nvPr/>
        </p:nvPicPr>
        <p:blipFill>
          <a:blip r:embed="rId3"/>
          <a:stretch>
            <a:fillRect/>
          </a:stretch>
        </p:blipFill>
        <p:spPr>
          <a:xfrm>
            <a:off x="6430754" y="1377331"/>
            <a:ext cx="2388836" cy="2388836"/>
          </a:xfrm>
          <a:prstGeom prst="rect">
            <a:avLst/>
          </a:prstGeom>
        </p:spPr>
      </p:pic>
    </p:spTree>
    <p:extLst>
      <p:ext uri="{BB962C8B-B14F-4D97-AF65-F5344CB8AC3E}">
        <p14:creationId xmlns:p14="http://schemas.microsoft.com/office/powerpoint/2010/main" val="191256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par>
                          <p:cTn id="27" fill="hold">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ssolv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662-0EA2-9A41-A2AC-398C614CABD6}"/>
              </a:ext>
            </a:extLst>
          </p:cNvPr>
          <p:cNvSpPr>
            <a:spLocks noGrp="1"/>
          </p:cNvSpPr>
          <p:nvPr>
            <p:ph type="title"/>
          </p:nvPr>
        </p:nvSpPr>
        <p:spPr>
          <a:xfrm>
            <a:off x="112392" y="85699"/>
            <a:ext cx="865014" cy="338555"/>
          </a:xfrm>
        </p:spPr>
        <p:txBody>
          <a:bodyPr/>
          <a:lstStyle/>
          <a:p>
            <a:r>
              <a:rPr lang="en-US" sz="1600" dirty="0">
                <a:solidFill>
                  <a:schemeClr val="bg1"/>
                </a:solidFill>
                <a:latin typeface="Cordia New" panose="020B0304020202020204" pitchFamily="34" charset="-34"/>
                <a:cs typeface="Cordia New" panose="020B0304020202020204" pitchFamily="34" charset="-34"/>
              </a:rPr>
              <a:t>Next steps</a:t>
            </a:r>
          </a:p>
        </p:txBody>
      </p:sp>
      <p:sp>
        <p:nvSpPr>
          <p:cNvPr id="10" name="Google Shape;211;p33">
            <a:extLst>
              <a:ext uri="{FF2B5EF4-FFF2-40B4-BE49-F238E27FC236}">
                <a16:creationId xmlns:a16="http://schemas.microsoft.com/office/drawing/2014/main" id="{6689309D-CA07-214F-AECA-B847CBF8F6C9}"/>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35</a:t>
            </a:fld>
            <a:endParaRPr dirty="0">
              <a:solidFill>
                <a:schemeClr val="bg1"/>
              </a:solidFill>
            </a:endParaRPr>
          </a:p>
        </p:txBody>
      </p:sp>
      <p:sp>
        <p:nvSpPr>
          <p:cNvPr id="3" name="Content Placeholder 2">
            <a:extLst>
              <a:ext uri="{FF2B5EF4-FFF2-40B4-BE49-F238E27FC236}">
                <a16:creationId xmlns:a16="http://schemas.microsoft.com/office/drawing/2014/main" id="{37268BA7-BB4D-454B-ACE9-F0A3935F103C}"/>
              </a:ext>
            </a:extLst>
          </p:cNvPr>
          <p:cNvSpPr>
            <a:spLocks noGrp="1"/>
          </p:cNvSpPr>
          <p:nvPr>
            <p:ph type="body" idx="1"/>
          </p:nvPr>
        </p:nvSpPr>
        <p:spPr>
          <a:xfrm>
            <a:off x="435623" y="395172"/>
            <a:ext cx="5108554" cy="1509852"/>
          </a:xfrm>
        </p:spPr>
        <p:txBody>
          <a:bodyPr/>
          <a:lstStyle/>
          <a:p>
            <a:pPr marL="228600" indent="0"/>
            <a:r>
              <a:rPr lang="en-US" sz="2400" dirty="0">
                <a:solidFill>
                  <a:schemeClr val="bg1"/>
                </a:solidFill>
                <a:latin typeface="Cordia New" panose="020B0304020202020204" pitchFamily="34" charset="-34"/>
                <a:cs typeface="Cordia New" panose="020B0304020202020204" pitchFamily="34" charset="-34"/>
              </a:rPr>
              <a:t>4) Data Augmentation</a:t>
            </a:r>
          </a:p>
          <a:p>
            <a:pPr marL="5143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Creating an A-List Directors variable</a:t>
            </a:r>
          </a:p>
          <a:p>
            <a:pPr marL="5143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Looking into Proportion Usage</a:t>
            </a:r>
          </a:p>
          <a:p>
            <a:pPr marL="514350" indent="-285750">
              <a:buFont typeface="Arial" panose="020B0604020202020204" pitchFamily="34" charset="0"/>
              <a:buChar char="•"/>
            </a:pPr>
            <a:endParaRPr lang="en-US" sz="2000" dirty="0">
              <a:solidFill>
                <a:schemeClr val="bg1"/>
              </a:solidFill>
              <a:latin typeface="Cordia New" panose="020B0304020202020204" pitchFamily="34" charset="-34"/>
              <a:cs typeface="Cordia New" panose="020B0304020202020204" pitchFamily="34" charset="-34"/>
            </a:endParaRPr>
          </a:p>
        </p:txBody>
      </p:sp>
      <p:pic>
        <p:nvPicPr>
          <p:cNvPr id="6" name="Picture 5">
            <a:extLst>
              <a:ext uri="{FF2B5EF4-FFF2-40B4-BE49-F238E27FC236}">
                <a16:creationId xmlns:a16="http://schemas.microsoft.com/office/drawing/2014/main" id="{703355DA-3282-FD4F-89FC-C8C3C7B85360}"/>
              </a:ext>
            </a:extLst>
          </p:cNvPr>
          <p:cNvPicPr>
            <a:picLocks noChangeAspect="1"/>
          </p:cNvPicPr>
          <p:nvPr/>
        </p:nvPicPr>
        <p:blipFill>
          <a:blip r:embed="rId3"/>
          <a:stretch>
            <a:fillRect/>
          </a:stretch>
        </p:blipFill>
        <p:spPr>
          <a:xfrm>
            <a:off x="6430754" y="1377331"/>
            <a:ext cx="2388836" cy="2388836"/>
          </a:xfrm>
          <a:prstGeom prst="rect">
            <a:avLst/>
          </a:prstGeom>
        </p:spPr>
      </p:pic>
      <p:pic>
        <p:nvPicPr>
          <p:cNvPr id="5" name="Picture 4">
            <a:extLst>
              <a:ext uri="{FF2B5EF4-FFF2-40B4-BE49-F238E27FC236}">
                <a16:creationId xmlns:a16="http://schemas.microsoft.com/office/drawing/2014/main" id="{63D1DC3D-63D4-AD41-BC24-E1A5CB3BE7E5}"/>
              </a:ext>
            </a:extLst>
          </p:cNvPr>
          <p:cNvPicPr>
            <a:picLocks noChangeAspect="1"/>
          </p:cNvPicPr>
          <p:nvPr/>
        </p:nvPicPr>
        <p:blipFill>
          <a:blip r:embed="rId4"/>
          <a:stretch>
            <a:fillRect/>
          </a:stretch>
        </p:blipFill>
        <p:spPr>
          <a:xfrm>
            <a:off x="521385" y="1905024"/>
            <a:ext cx="4797697" cy="2576541"/>
          </a:xfrm>
          <a:prstGeom prst="rect">
            <a:avLst/>
          </a:prstGeom>
        </p:spPr>
      </p:pic>
    </p:spTree>
    <p:extLst>
      <p:ext uri="{BB962C8B-B14F-4D97-AF65-F5344CB8AC3E}">
        <p14:creationId xmlns:p14="http://schemas.microsoft.com/office/powerpoint/2010/main" val="152570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ctrTitle"/>
          </p:nvPr>
        </p:nvSpPr>
        <p:spPr>
          <a:xfrm>
            <a:off x="1143000" y="3928278"/>
            <a:ext cx="6858000" cy="47312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800"/>
              <a:buFont typeface="Arial"/>
              <a:buNone/>
            </a:pPr>
            <a:r>
              <a:rPr lang="en" sz="5400" dirty="0">
                <a:latin typeface="Cordia New" panose="020B0304020202020204" pitchFamily="34" charset="-34"/>
                <a:cs typeface="Cordia New" panose="020B0304020202020204" pitchFamily="34" charset="-34"/>
              </a:rPr>
              <a:t>Thank You</a:t>
            </a:r>
            <a:endParaRPr sz="5400" dirty="0">
              <a:latin typeface="Cordia New" panose="020B0304020202020204" pitchFamily="34" charset="-34"/>
              <a:cs typeface="Cordia New" panose="020B0304020202020204" pitchFamily="34" charset="-34"/>
            </a:endParaRPr>
          </a:p>
        </p:txBody>
      </p:sp>
      <p:sp>
        <p:nvSpPr>
          <p:cNvPr id="2" name="TextBox 1">
            <a:extLst>
              <a:ext uri="{FF2B5EF4-FFF2-40B4-BE49-F238E27FC236}">
                <a16:creationId xmlns:a16="http://schemas.microsoft.com/office/drawing/2014/main" id="{3A001BA2-D8D6-714F-B37D-ABC75D2E9812}"/>
              </a:ext>
            </a:extLst>
          </p:cNvPr>
          <p:cNvSpPr txBox="1"/>
          <p:nvPr/>
        </p:nvSpPr>
        <p:spPr>
          <a:xfrm>
            <a:off x="205991" y="432079"/>
            <a:ext cx="8732017" cy="1446550"/>
          </a:xfrm>
          <a:prstGeom prst="rect">
            <a:avLst/>
          </a:prstGeom>
          <a:noFill/>
        </p:spPr>
        <p:txBody>
          <a:bodyPr wrap="square" rtlCol="0">
            <a:spAutoFit/>
          </a:bodyPr>
          <a:lstStyle/>
          <a:p>
            <a:pPr algn="ctr"/>
            <a:r>
              <a:rPr lang="en-US" sz="2400" b="1" i="1" dirty="0">
                <a:solidFill>
                  <a:schemeClr val="bg1"/>
                </a:solidFill>
                <a:latin typeface="Cordia New" panose="020B0304020202020204" pitchFamily="34" charset="-34"/>
                <a:cs typeface="Cordia New" panose="020B0304020202020204" pitchFamily="34" charset="-34"/>
              </a:rPr>
              <a:t>‘Imagine a world without rules and controls, without borders or boundaries,  without movies loaded on planes that make airlines waste millions of dollars, a world where anything is possible. Where we go from there, is a choice I leave to you’ </a:t>
            </a:r>
            <a:r>
              <a:rPr lang="en-US" sz="2400" dirty="0">
                <a:solidFill>
                  <a:schemeClr val="bg1"/>
                </a:solidFill>
                <a:latin typeface="Cordia New" panose="020B0304020202020204" pitchFamily="34" charset="-34"/>
                <a:cs typeface="Cordia New" panose="020B0304020202020204" pitchFamily="34" charset="-34"/>
              </a:rPr>
              <a:t>– </a:t>
            </a:r>
            <a:r>
              <a:rPr lang="en-US" sz="2400" b="1" dirty="0">
                <a:solidFill>
                  <a:schemeClr val="bg1"/>
                </a:solidFill>
                <a:latin typeface="Cordia New" panose="020B0304020202020204" pitchFamily="34" charset="-34"/>
                <a:cs typeface="Cordia New" panose="020B0304020202020204" pitchFamily="34" charset="-34"/>
              </a:rPr>
              <a:t>Neo’s final speech, The Matrix</a:t>
            </a:r>
          </a:p>
          <a:p>
            <a:pPr algn="l"/>
            <a:endParaRPr lang="en-US" sz="1600" dirty="0">
              <a:solidFill>
                <a:schemeClr val="bg1"/>
              </a:solidFill>
              <a:latin typeface="Cordia New" panose="020B0304020202020204" pitchFamily="34" charset="-34"/>
              <a:cs typeface="Cordia New" panose="020B0304020202020204" pitchFamily="34" charset="-34"/>
            </a:endParaRPr>
          </a:p>
        </p:txBody>
      </p:sp>
      <p:pic>
        <p:nvPicPr>
          <p:cNvPr id="4" name="Picture 3" descr="A person wearing sunglasses&#10;&#10;Description automatically generated">
            <a:extLst>
              <a:ext uri="{FF2B5EF4-FFF2-40B4-BE49-F238E27FC236}">
                <a16:creationId xmlns:a16="http://schemas.microsoft.com/office/drawing/2014/main" id="{0522AD23-E15B-7542-ABAE-D1DC16CB212D}"/>
              </a:ext>
            </a:extLst>
          </p:cNvPr>
          <p:cNvPicPr>
            <a:picLocks noChangeAspect="1"/>
          </p:cNvPicPr>
          <p:nvPr/>
        </p:nvPicPr>
        <p:blipFill>
          <a:blip r:embed="rId3"/>
          <a:stretch>
            <a:fillRect/>
          </a:stretch>
        </p:blipFill>
        <p:spPr>
          <a:xfrm>
            <a:off x="3094894" y="1684071"/>
            <a:ext cx="3145134" cy="2096756"/>
          </a:xfrm>
          <a:prstGeom prst="rect">
            <a:avLst/>
          </a:prstGeom>
        </p:spPr>
      </p:pic>
    </p:spTree>
    <p:extLst>
      <p:ext uri="{BB962C8B-B14F-4D97-AF65-F5344CB8AC3E}">
        <p14:creationId xmlns:p14="http://schemas.microsoft.com/office/powerpoint/2010/main" val="284232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1000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10500"/>
                            </p:stCondLst>
                            <p:childTnLst>
                              <p:par>
                                <p:cTn id="12" presetID="1" presetClass="exit" presetSubtype="0" fill="hold" nodeType="afterEffect">
                                  <p:stCondLst>
                                    <p:cond delay="400"/>
                                  </p:stCondLst>
                                  <p:childTnLst>
                                    <p:set>
                                      <p:cBhvr>
                                        <p:cTn id="13" dur="1" fill="hold">
                                          <p:stCondLst>
                                            <p:cond delay="0"/>
                                          </p:stCondLst>
                                        </p:cTn>
                                        <p:tgtEl>
                                          <p:spTgt spid="4"/>
                                        </p:tgtEl>
                                        <p:attrNameLst>
                                          <p:attrName>style.visibility</p:attrName>
                                        </p:attrNameLst>
                                      </p:cBhvr>
                                      <p:to>
                                        <p:strVal val="hidden"/>
                                      </p:to>
                                    </p:set>
                                  </p:childTnLst>
                                </p:cTn>
                              </p:par>
                            </p:childTnLst>
                          </p:cTn>
                        </p:par>
                        <p:par>
                          <p:cTn id="14" fill="hold">
                            <p:stCondLst>
                              <p:cond delay="10900"/>
                            </p:stCondLst>
                            <p:childTnLst>
                              <p:par>
                                <p:cTn id="15" presetID="9" presetClass="entr" presetSubtype="0" fill="hold" grpId="0" nodeType="afterEffect">
                                  <p:stCondLst>
                                    <p:cond delay="0"/>
                                  </p:stCondLst>
                                  <p:childTnLst>
                                    <p:set>
                                      <p:cBhvr>
                                        <p:cTn id="16" dur="1" fill="hold">
                                          <p:stCondLst>
                                            <p:cond delay="0"/>
                                          </p:stCondLst>
                                        </p:cTn>
                                        <p:tgtEl>
                                          <p:spTgt spid="300"/>
                                        </p:tgtEl>
                                        <p:attrNameLst>
                                          <p:attrName>style.visibility</p:attrName>
                                        </p:attrNameLst>
                                      </p:cBhvr>
                                      <p:to>
                                        <p:strVal val="visible"/>
                                      </p:to>
                                    </p:set>
                                    <p:animEffect transition="in" filter="dissolve">
                                      <p:cBhvr>
                                        <p:cTn id="17"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AD5692D0-C6FB-3042-A0B0-F4008C149F1D}"/>
              </a:ext>
            </a:extLst>
          </p:cNvPr>
          <p:cNvGraphicFramePr/>
          <p:nvPr>
            <p:extLst>
              <p:ext uri="{D42A27DB-BD31-4B8C-83A1-F6EECF244321}">
                <p14:modId xmlns:p14="http://schemas.microsoft.com/office/powerpoint/2010/main" val="3995933396"/>
              </p:ext>
            </p:extLst>
          </p:nvPr>
        </p:nvGraphicFramePr>
        <p:xfrm>
          <a:off x="853089" y="984736"/>
          <a:ext cx="4504436" cy="3385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a:extLst>
              <a:ext uri="{FF2B5EF4-FFF2-40B4-BE49-F238E27FC236}">
                <a16:creationId xmlns:a16="http://schemas.microsoft.com/office/drawing/2014/main" id="{F8476D73-5307-6744-A0F8-6F16BAE33881}"/>
              </a:ext>
            </a:extLst>
          </p:cNvPr>
          <p:cNvGrpSpPr/>
          <p:nvPr/>
        </p:nvGrpSpPr>
        <p:grpSpPr>
          <a:xfrm>
            <a:off x="509275" y="3516921"/>
            <a:ext cx="5168619" cy="480646"/>
            <a:chOff x="0" y="64582"/>
            <a:chExt cx="4937760" cy="608400"/>
          </a:xfrm>
          <a:gradFill>
            <a:gsLst>
              <a:gs pos="0">
                <a:srgbClr val="121E46"/>
              </a:gs>
              <a:gs pos="100000">
                <a:schemeClr val="tx1">
                  <a:lumMod val="85000"/>
                  <a:lumOff val="15000"/>
                </a:schemeClr>
              </a:gs>
            </a:gsLst>
            <a:lin ang="16200000" scaled="0"/>
          </a:gradFill>
        </p:grpSpPr>
        <p:sp>
          <p:nvSpPr>
            <p:cNvPr id="19" name="Rounded Rectangle 18">
              <a:extLst>
                <a:ext uri="{FF2B5EF4-FFF2-40B4-BE49-F238E27FC236}">
                  <a16:creationId xmlns:a16="http://schemas.microsoft.com/office/drawing/2014/main" id="{5284B5EE-2570-EB4F-BA93-78325CD4962B}"/>
                </a:ext>
              </a:extLst>
            </p:cNvPr>
            <p:cNvSpPr/>
            <p:nvPr/>
          </p:nvSpPr>
          <p:spPr>
            <a:xfrm>
              <a:off x="0" y="64582"/>
              <a:ext cx="4937760" cy="608400"/>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0" name="Rounded Rectangle 4">
              <a:extLst>
                <a:ext uri="{FF2B5EF4-FFF2-40B4-BE49-F238E27FC236}">
                  <a16:creationId xmlns:a16="http://schemas.microsoft.com/office/drawing/2014/main" id="{88A29779-A162-FB4F-808A-3B160C8ADA06}"/>
                </a:ext>
              </a:extLst>
            </p:cNvPr>
            <p:cNvSpPr txBox="1"/>
            <p:nvPr/>
          </p:nvSpPr>
          <p:spPr>
            <a:xfrm>
              <a:off x="29700" y="94282"/>
              <a:ext cx="4878360" cy="5490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ordia New" panose="020B0304020202020204" pitchFamily="34" charset="-34"/>
                  <a:cs typeface="Cordia New" panose="020B0304020202020204" pitchFamily="34" charset="-34"/>
                </a:rPr>
                <a:t>Recommendation List</a:t>
              </a:r>
            </a:p>
          </p:txBody>
        </p:sp>
      </p:grpSp>
      <p:sp>
        <p:nvSpPr>
          <p:cNvPr id="21" name="Title 1">
            <a:extLst>
              <a:ext uri="{FF2B5EF4-FFF2-40B4-BE49-F238E27FC236}">
                <a16:creationId xmlns:a16="http://schemas.microsoft.com/office/drawing/2014/main" id="{5A16BACE-74DE-084F-972D-3729F72CEDB4}"/>
              </a:ext>
            </a:extLst>
          </p:cNvPr>
          <p:cNvSpPr txBox="1">
            <a:spLocks/>
          </p:cNvSpPr>
          <p:nvPr/>
        </p:nvSpPr>
        <p:spPr>
          <a:xfrm>
            <a:off x="366072" y="406507"/>
            <a:ext cx="7079619"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b="1" dirty="0">
                <a:solidFill>
                  <a:schemeClr val="bg1"/>
                </a:solidFill>
                <a:latin typeface="Cordia New" panose="020B0304020202020204" pitchFamily="34" charset="-34"/>
                <a:cs typeface="Cordia New" panose="020B0304020202020204" pitchFamily="34" charset="-34"/>
              </a:rPr>
              <a:t>The Process</a:t>
            </a:r>
          </a:p>
        </p:txBody>
      </p:sp>
      <p:grpSp>
        <p:nvGrpSpPr>
          <p:cNvPr id="22" name="Group 21">
            <a:extLst>
              <a:ext uri="{FF2B5EF4-FFF2-40B4-BE49-F238E27FC236}">
                <a16:creationId xmlns:a16="http://schemas.microsoft.com/office/drawing/2014/main" id="{782BBF82-80A3-AD46-8049-C3CD7A160419}"/>
              </a:ext>
            </a:extLst>
          </p:cNvPr>
          <p:cNvGrpSpPr/>
          <p:nvPr/>
        </p:nvGrpSpPr>
        <p:grpSpPr>
          <a:xfrm>
            <a:off x="509275" y="973014"/>
            <a:ext cx="5168619" cy="480646"/>
            <a:chOff x="0" y="64582"/>
            <a:chExt cx="4937760" cy="608400"/>
          </a:xfrm>
          <a:gradFill>
            <a:gsLst>
              <a:gs pos="0">
                <a:srgbClr val="121E46"/>
              </a:gs>
              <a:gs pos="100000">
                <a:schemeClr val="tx1">
                  <a:lumMod val="85000"/>
                  <a:lumOff val="15000"/>
                </a:schemeClr>
              </a:gs>
            </a:gsLst>
            <a:lin ang="16200000" scaled="0"/>
          </a:gradFill>
        </p:grpSpPr>
        <p:sp>
          <p:nvSpPr>
            <p:cNvPr id="23" name="Rounded Rectangle 22">
              <a:extLst>
                <a:ext uri="{FF2B5EF4-FFF2-40B4-BE49-F238E27FC236}">
                  <a16:creationId xmlns:a16="http://schemas.microsoft.com/office/drawing/2014/main" id="{F5595B59-A751-4D47-B30C-36FC8951CDBA}"/>
                </a:ext>
              </a:extLst>
            </p:cNvPr>
            <p:cNvSpPr/>
            <p:nvPr/>
          </p:nvSpPr>
          <p:spPr>
            <a:xfrm>
              <a:off x="0" y="64582"/>
              <a:ext cx="4937760" cy="608400"/>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2C4FD374-C31E-B640-B67B-1531A8D9907A}"/>
                </a:ext>
              </a:extLst>
            </p:cNvPr>
            <p:cNvSpPr txBox="1"/>
            <p:nvPr/>
          </p:nvSpPr>
          <p:spPr>
            <a:xfrm>
              <a:off x="29700" y="94282"/>
              <a:ext cx="4878360" cy="5490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ordia New" panose="020B0304020202020204" pitchFamily="34" charset="-34"/>
                  <a:cs typeface="Cordia New" panose="020B0304020202020204" pitchFamily="34" charset="-34"/>
                </a:rPr>
                <a:t>Airline and media metadata</a:t>
              </a:r>
            </a:p>
          </p:txBody>
        </p:sp>
      </p:grpSp>
      <p:grpSp>
        <p:nvGrpSpPr>
          <p:cNvPr id="25" name="Group 24">
            <a:extLst>
              <a:ext uri="{FF2B5EF4-FFF2-40B4-BE49-F238E27FC236}">
                <a16:creationId xmlns:a16="http://schemas.microsoft.com/office/drawing/2014/main" id="{1B775FAF-838B-DB42-819A-FE79F22DAD01}"/>
              </a:ext>
            </a:extLst>
          </p:cNvPr>
          <p:cNvGrpSpPr/>
          <p:nvPr/>
        </p:nvGrpSpPr>
        <p:grpSpPr>
          <a:xfrm>
            <a:off x="520998" y="2250829"/>
            <a:ext cx="5168619" cy="480646"/>
            <a:chOff x="0" y="64582"/>
            <a:chExt cx="4937760" cy="608400"/>
          </a:xfrm>
          <a:gradFill>
            <a:gsLst>
              <a:gs pos="0">
                <a:srgbClr val="121E46"/>
              </a:gs>
              <a:gs pos="100000">
                <a:schemeClr val="tx1">
                  <a:lumMod val="85000"/>
                  <a:lumOff val="15000"/>
                </a:schemeClr>
              </a:gs>
            </a:gsLst>
            <a:lin ang="16200000" scaled="0"/>
          </a:gradFill>
        </p:grpSpPr>
        <p:sp>
          <p:nvSpPr>
            <p:cNvPr id="26" name="Rounded Rectangle 25">
              <a:extLst>
                <a:ext uri="{FF2B5EF4-FFF2-40B4-BE49-F238E27FC236}">
                  <a16:creationId xmlns:a16="http://schemas.microsoft.com/office/drawing/2014/main" id="{2181238B-4AE5-D74B-864C-0E3CE682BCDA}"/>
                </a:ext>
              </a:extLst>
            </p:cNvPr>
            <p:cNvSpPr/>
            <p:nvPr/>
          </p:nvSpPr>
          <p:spPr>
            <a:xfrm>
              <a:off x="0" y="64582"/>
              <a:ext cx="4937760" cy="608400"/>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71A0F989-1F49-9546-806B-B38AD4592DE5}"/>
                </a:ext>
              </a:extLst>
            </p:cNvPr>
            <p:cNvSpPr txBox="1"/>
            <p:nvPr/>
          </p:nvSpPr>
          <p:spPr>
            <a:xfrm>
              <a:off x="29700" y="94282"/>
              <a:ext cx="4878360" cy="5490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ordia New" panose="020B0304020202020204" pitchFamily="34" charset="-34"/>
                  <a:cs typeface="Cordia New" panose="020B0304020202020204" pitchFamily="34" charset="-34"/>
                </a:rPr>
                <a:t>Prediction Algorithm</a:t>
              </a:r>
            </a:p>
          </p:txBody>
        </p:sp>
      </p:grpSp>
      <p:sp>
        <p:nvSpPr>
          <p:cNvPr id="29" name="Google Shape;211;p33">
            <a:extLst>
              <a:ext uri="{FF2B5EF4-FFF2-40B4-BE49-F238E27FC236}">
                <a16:creationId xmlns:a16="http://schemas.microsoft.com/office/drawing/2014/main" id="{5BFA783D-9909-B74B-BB3E-BCA0CA94BDCD}"/>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 name="Group 1">
            <a:extLst>
              <a:ext uri="{FF2B5EF4-FFF2-40B4-BE49-F238E27FC236}">
                <a16:creationId xmlns:a16="http://schemas.microsoft.com/office/drawing/2014/main" id="{68B92D47-FF55-D542-8111-5631EDAE9C85}"/>
              </a:ext>
            </a:extLst>
          </p:cNvPr>
          <p:cNvGrpSpPr/>
          <p:nvPr/>
        </p:nvGrpSpPr>
        <p:grpSpPr>
          <a:xfrm>
            <a:off x="5359078" y="548210"/>
            <a:ext cx="3418850" cy="1072246"/>
            <a:chOff x="5359078" y="548210"/>
            <a:chExt cx="3418850" cy="1072246"/>
          </a:xfrm>
        </p:grpSpPr>
        <p:sp>
          <p:nvSpPr>
            <p:cNvPr id="17" name="Content Placeholder 2">
              <a:extLst>
                <a:ext uri="{FF2B5EF4-FFF2-40B4-BE49-F238E27FC236}">
                  <a16:creationId xmlns:a16="http://schemas.microsoft.com/office/drawing/2014/main" id="{7915E79C-D646-404D-BEC1-C6627F5BC1A5}"/>
                </a:ext>
              </a:extLst>
            </p:cNvPr>
            <p:cNvSpPr txBox="1">
              <a:spLocks/>
            </p:cNvSpPr>
            <p:nvPr/>
          </p:nvSpPr>
          <p:spPr>
            <a:xfrm>
              <a:off x="6053559" y="548210"/>
              <a:ext cx="2724369" cy="77130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buNone/>
              </a:pPr>
              <a:r>
                <a:rPr lang="en-US" sz="1600" dirty="0">
                  <a:solidFill>
                    <a:schemeClr val="bg1"/>
                  </a:solidFill>
                  <a:latin typeface="Cordia New" panose="020B0304020202020204" pitchFamily="34" charset="-34"/>
                  <a:cs typeface="Cordia New" panose="020B0304020202020204" pitchFamily="34" charset="-34"/>
                </a:rPr>
                <a:t>Detailed and thorough API to replace missing values in the media metadata variables</a:t>
              </a:r>
            </a:p>
          </p:txBody>
        </p:sp>
        <p:cxnSp>
          <p:nvCxnSpPr>
            <p:cNvPr id="3" name="Straight Arrow Connector 2">
              <a:extLst>
                <a:ext uri="{FF2B5EF4-FFF2-40B4-BE49-F238E27FC236}">
                  <a16:creationId xmlns:a16="http://schemas.microsoft.com/office/drawing/2014/main" id="{20CCE0E6-E0E5-354D-B095-23BAD76902B0}"/>
                </a:ext>
              </a:extLst>
            </p:cNvPr>
            <p:cNvCxnSpPr>
              <a:stCxn id="17" idx="1"/>
            </p:cNvCxnSpPr>
            <p:nvPr/>
          </p:nvCxnSpPr>
          <p:spPr>
            <a:xfrm flipH="1">
              <a:off x="5359078" y="933862"/>
              <a:ext cx="694481" cy="686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78FCA546-9396-B542-B9D7-3070FFB53254}"/>
              </a:ext>
            </a:extLst>
          </p:cNvPr>
          <p:cNvGrpSpPr/>
          <p:nvPr/>
        </p:nvGrpSpPr>
        <p:grpSpPr>
          <a:xfrm>
            <a:off x="3472405" y="1666637"/>
            <a:ext cx="4606725" cy="555703"/>
            <a:chOff x="3472405" y="1666637"/>
            <a:chExt cx="4606725" cy="555703"/>
          </a:xfrm>
        </p:grpSpPr>
        <p:sp>
          <p:nvSpPr>
            <p:cNvPr id="30" name="Content Placeholder 2">
              <a:extLst>
                <a:ext uri="{FF2B5EF4-FFF2-40B4-BE49-F238E27FC236}">
                  <a16:creationId xmlns:a16="http://schemas.microsoft.com/office/drawing/2014/main" id="{1E153D3F-4EA9-1542-81FC-92CEB94BDAEA}"/>
                </a:ext>
              </a:extLst>
            </p:cNvPr>
            <p:cNvSpPr txBox="1">
              <a:spLocks/>
            </p:cNvSpPr>
            <p:nvPr/>
          </p:nvSpPr>
          <p:spPr>
            <a:xfrm>
              <a:off x="6041984" y="1666637"/>
              <a:ext cx="2037146" cy="55570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600" dirty="0">
                  <a:solidFill>
                    <a:schemeClr val="bg1"/>
                  </a:solidFill>
                  <a:latin typeface="Cordia New" panose="020B0304020202020204" pitchFamily="34" charset="-34"/>
                  <a:cs typeface="Cordia New" panose="020B0304020202020204" pitchFamily="34" charset="-34"/>
                </a:rPr>
                <a:t>Aggregating the data based on each media item</a:t>
              </a:r>
            </a:p>
          </p:txBody>
        </p:sp>
        <p:cxnSp>
          <p:nvCxnSpPr>
            <p:cNvPr id="34" name="Straight Arrow Connector 33">
              <a:extLst>
                <a:ext uri="{FF2B5EF4-FFF2-40B4-BE49-F238E27FC236}">
                  <a16:creationId xmlns:a16="http://schemas.microsoft.com/office/drawing/2014/main" id="{10E11A37-2595-EB4A-8190-3B1CE19F5885}"/>
                </a:ext>
              </a:extLst>
            </p:cNvPr>
            <p:cNvCxnSpPr>
              <a:cxnSpLocks/>
              <a:stCxn id="30" idx="1"/>
            </p:cNvCxnSpPr>
            <p:nvPr/>
          </p:nvCxnSpPr>
          <p:spPr>
            <a:xfrm flipH="1" flipV="1">
              <a:off x="3472405" y="1736203"/>
              <a:ext cx="2569579" cy="208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13587BA5-076A-9A45-9075-08D810E9EBF4}"/>
              </a:ext>
            </a:extLst>
          </p:cNvPr>
          <p:cNvSpPr/>
          <p:nvPr/>
        </p:nvSpPr>
        <p:spPr>
          <a:xfrm>
            <a:off x="74613" y="28862"/>
            <a:ext cx="904415" cy="338554"/>
          </a:xfrm>
          <a:prstGeom prst="rect">
            <a:avLst/>
          </a:prstGeom>
        </p:spPr>
        <p:txBody>
          <a:bodyPr wrap="none">
            <a:spAutoFit/>
          </a:bodyPr>
          <a:lstStyle/>
          <a:p>
            <a:r>
              <a:rPr lang="en-US" sz="1600" dirty="0">
                <a:solidFill>
                  <a:schemeClr val="bg1"/>
                </a:solidFill>
                <a:latin typeface="Cordia New" panose="020B0304020202020204" pitchFamily="34" charset="-34"/>
                <a:cs typeface="Cordia New" panose="020B0304020202020204" pitchFamily="34" charset="-34"/>
              </a:rPr>
              <a:t>Introduction</a:t>
            </a:r>
            <a:endParaRPr lang="en-US" sz="12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1510321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F812E2-70E7-1947-97A9-DD75F44FF90C}"/>
              </a:ext>
            </a:extLst>
          </p:cNvPr>
          <p:cNvSpPr txBox="1">
            <a:spLocks/>
          </p:cNvSpPr>
          <p:nvPr/>
        </p:nvSpPr>
        <p:spPr>
          <a:xfrm>
            <a:off x="381964" y="335668"/>
            <a:ext cx="7079619" cy="370388"/>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1" dirty="0">
                <a:solidFill>
                  <a:schemeClr val="bg1"/>
                </a:solidFill>
                <a:latin typeface="Cordia New" panose="020B0304020202020204" pitchFamily="34" charset="-34"/>
                <a:cs typeface="Cordia New" panose="020B0304020202020204" pitchFamily="34" charset="-34"/>
              </a:rPr>
              <a:t>Five months of in-flight Data</a:t>
            </a:r>
          </a:p>
        </p:txBody>
      </p:sp>
      <p:pic>
        <p:nvPicPr>
          <p:cNvPr id="3" name="Picture 2">
            <a:extLst>
              <a:ext uri="{FF2B5EF4-FFF2-40B4-BE49-F238E27FC236}">
                <a16:creationId xmlns:a16="http://schemas.microsoft.com/office/drawing/2014/main" id="{85B9F328-90E5-8443-AA28-DF9FA3025F45}"/>
              </a:ext>
            </a:extLst>
          </p:cNvPr>
          <p:cNvPicPr>
            <a:picLocks noChangeAspect="1"/>
          </p:cNvPicPr>
          <p:nvPr/>
        </p:nvPicPr>
        <p:blipFill>
          <a:blip r:embed="rId2"/>
          <a:stretch>
            <a:fillRect/>
          </a:stretch>
        </p:blipFill>
        <p:spPr>
          <a:xfrm>
            <a:off x="571500" y="697375"/>
            <a:ext cx="7901168" cy="3950584"/>
          </a:xfrm>
          <a:prstGeom prst="rect">
            <a:avLst/>
          </a:prstGeom>
        </p:spPr>
      </p:pic>
      <p:sp>
        <p:nvSpPr>
          <p:cNvPr id="8" name="TextBox 7">
            <a:extLst>
              <a:ext uri="{FF2B5EF4-FFF2-40B4-BE49-F238E27FC236}">
                <a16:creationId xmlns:a16="http://schemas.microsoft.com/office/drawing/2014/main" id="{B8141416-0452-F646-AEC4-231799A05935}"/>
              </a:ext>
            </a:extLst>
          </p:cNvPr>
          <p:cNvSpPr txBox="1"/>
          <p:nvPr/>
        </p:nvSpPr>
        <p:spPr>
          <a:xfrm>
            <a:off x="6357514" y="3846653"/>
            <a:ext cx="1773888" cy="307777"/>
          </a:xfrm>
          <a:prstGeom prst="rect">
            <a:avLst/>
          </a:prstGeom>
          <a:noFill/>
        </p:spPr>
        <p:txBody>
          <a:bodyPr wrap="square" rtlCol="0">
            <a:spAutoFit/>
          </a:bodyPr>
          <a:lstStyle/>
          <a:p>
            <a:r>
              <a:rPr lang="en-US" b="1" dirty="0">
                <a:solidFill>
                  <a:srgbClr val="C00000"/>
                </a:solidFill>
              </a:rPr>
              <a:t>Oct 2018-Feb 2019</a:t>
            </a:r>
          </a:p>
        </p:txBody>
      </p:sp>
      <p:sp>
        <p:nvSpPr>
          <p:cNvPr id="10" name="Google Shape;211;p33">
            <a:extLst>
              <a:ext uri="{FF2B5EF4-FFF2-40B4-BE49-F238E27FC236}">
                <a16:creationId xmlns:a16="http://schemas.microsoft.com/office/drawing/2014/main" id="{D668C62B-0B2E-D444-95FC-0808CB640C67}"/>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7" name="Rectangle 6">
            <a:extLst>
              <a:ext uri="{FF2B5EF4-FFF2-40B4-BE49-F238E27FC236}">
                <a16:creationId xmlns:a16="http://schemas.microsoft.com/office/drawing/2014/main" id="{05C45EBF-2C7A-074D-939E-01F0D097B880}"/>
              </a:ext>
            </a:extLst>
          </p:cNvPr>
          <p:cNvSpPr/>
          <p:nvPr/>
        </p:nvSpPr>
        <p:spPr>
          <a:xfrm>
            <a:off x="74613" y="28862"/>
            <a:ext cx="904415" cy="338554"/>
          </a:xfrm>
          <a:prstGeom prst="rect">
            <a:avLst/>
          </a:prstGeom>
        </p:spPr>
        <p:txBody>
          <a:bodyPr wrap="none">
            <a:spAutoFit/>
          </a:bodyPr>
          <a:lstStyle/>
          <a:p>
            <a:r>
              <a:rPr lang="en-US" sz="1600" dirty="0">
                <a:solidFill>
                  <a:schemeClr val="bg1"/>
                </a:solidFill>
                <a:latin typeface="Cordia New" panose="020B0304020202020204" pitchFamily="34" charset="-34"/>
                <a:cs typeface="Cordia New" panose="020B0304020202020204" pitchFamily="34" charset="-34"/>
              </a:rPr>
              <a:t>Introduction</a:t>
            </a:r>
            <a:endParaRPr lang="en-US" sz="1200"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226683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9AFFCF24-65EE-474B-B5D0-DA1E7BFFDAF3}"/>
              </a:ext>
            </a:extLst>
          </p:cNvPr>
          <p:cNvGraphicFramePr/>
          <p:nvPr>
            <p:extLst>
              <p:ext uri="{D42A27DB-BD31-4B8C-83A1-F6EECF244321}">
                <p14:modId xmlns:p14="http://schemas.microsoft.com/office/powerpoint/2010/main" val="3992409682"/>
              </p:ext>
            </p:extLst>
          </p:nvPr>
        </p:nvGraphicFramePr>
        <p:xfrm>
          <a:off x="430114" y="95669"/>
          <a:ext cx="8590973" cy="4686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211;p33">
            <a:extLst>
              <a:ext uri="{FF2B5EF4-FFF2-40B4-BE49-F238E27FC236}">
                <a16:creationId xmlns:a16="http://schemas.microsoft.com/office/drawing/2014/main" id="{CD776FC1-4253-4E4A-BD4C-86311900EC7F}"/>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6</a:t>
            </a:fld>
            <a:endParaRPr/>
          </a:p>
        </p:txBody>
      </p:sp>
      <p:graphicFrame>
        <p:nvGraphicFramePr>
          <p:cNvPr id="2" name="Table 1">
            <a:extLst>
              <a:ext uri="{FF2B5EF4-FFF2-40B4-BE49-F238E27FC236}">
                <a16:creationId xmlns:a16="http://schemas.microsoft.com/office/drawing/2014/main" id="{72B70B27-59C4-BF47-8B44-33C6ADC2ABE8}"/>
              </a:ext>
            </a:extLst>
          </p:cNvPr>
          <p:cNvGraphicFramePr>
            <a:graphicFrameLocks noGrp="1"/>
          </p:cNvGraphicFramePr>
          <p:nvPr>
            <p:extLst>
              <p:ext uri="{D42A27DB-BD31-4B8C-83A1-F6EECF244321}">
                <p14:modId xmlns:p14="http://schemas.microsoft.com/office/powerpoint/2010/main" val="3696170736"/>
              </p:ext>
            </p:extLst>
          </p:nvPr>
        </p:nvGraphicFramePr>
        <p:xfrm>
          <a:off x="82002" y="1436711"/>
          <a:ext cx="4069374" cy="2908683"/>
        </p:xfrm>
        <a:graphic>
          <a:graphicData uri="http://schemas.openxmlformats.org/drawingml/2006/table">
            <a:tbl>
              <a:tblPr firstRow="1" bandRow="1">
                <a:tableStyleId>{EB344D84-9AFB-497E-A393-DC336BA19D2E}</a:tableStyleId>
              </a:tblPr>
              <a:tblGrid>
                <a:gridCol w="491613">
                  <a:extLst>
                    <a:ext uri="{9D8B030D-6E8A-4147-A177-3AD203B41FA5}">
                      <a16:colId xmlns:a16="http://schemas.microsoft.com/office/drawing/2014/main" val="3412989729"/>
                    </a:ext>
                  </a:extLst>
                </a:gridCol>
                <a:gridCol w="688257">
                  <a:extLst>
                    <a:ext uri="{9D8B030D-6E8A-4147-A177-3AD203B41FA5}">
                      <a16:colId xmlns:a16="http://schemas.microsoft.com/office/drawing/2014/main" val="1757481182"/>
                    </a:ext>
                  </a:extLst>
                </a:gridCol>
                <a:gridCol w="356616">
                  <a:extLst>
                    <a:ext uri="{9D8B030D-6E8A-4147-A177-3AD203B41FA5}">
                      <a16:colId xmlns:a16="http://schemas.microsoft.com/office/drawing/2014/main" val="4051232354"/>
                    </a:ext>
                  </a:extLst>
                </a:gridCol>
                <a:gridCol w="731520">
                  <a:extLst>
                    <a:ext uri="{9D8B030D-6E8A-4147-A177-3AD203B41FA5}">
                      <a16:colId xmlns:a16="http://schemas.microsoft.com/office/drawing/2014/main" val="879498723"/>
                    </a:ext>
                  </a:extLst>
                </a:gridCol>
                <a:gridCol w="1097280">
                  <a:extLst>
                    <a:ext uri="{9D8B030D-6E8A-4147-A177-3AD203B41FA5}">
                      <a16:colId xmlns:a16="http://schemas.microsoft.com/office/drawing/2014/main" val="2630039838"/>
                    </a:ext>
                  </a:extLst>
                </a:gridCol>
                <a:gridCol w="704088">
                  <a:extLst>
                    <a:ext uri="{9D8B030D-6E8A-4147-A177-3AD203B41FA5}">
                      <a16:colId xmlns:a16="http://schemas.microsoft.com/office/drawing/2014/main" val="2690404829"/>
                    </a:ext>
                  </a:extLst>
                </a:gridCol>
              </a:tblGrid>
              <a:tr h="396450">
                <a:tc>
                  <a:txBody>
                    <a:bodyPr/>
                    <a:lstStyle/>
                    <a:p>
                      <a:pPr algn="r"/>
                      <a:r>
                        <a:rPr lang="en-US" sz="900" dirty="0">
                          <a:effectLst/>
                        </a:rPr>
                        <a:t>Flight No.</a:t>
                      </a:r>
                      <a:endParaRPr lang="en-US" sz="900" b="0" dirty="0">
                        <a:solidFill>
                          <a:schemeClr val="tx1"/>
                        </a:solidFill>
                        <a:effectLst/>
                      </a:endParaRPr>
                    </a:p>
                  </a:txBody>
                  <a:tcPr marL="57150" marR="57150" marB="28575" anchor="ctr">
                    <a:noFill/>
                  </a:tcPr>
                </a:tc>
                <a:tc>
                  <a:txBody>
                    <a:bodyPr/>
                    <a:lstStyle/>
                    <a:p>
                      <a:pPr algn="l"/>
                      <a:r>
                        <a:rPr lang="en-US" sz="900" dirty="0">
                          <a:effectLst/>
                        </a:rPr>
                        <a:t>Departure Country</a:t>
                      </a:r>
                      <a:endParaRPr lang="en-US" sz="900" b="0" dirty="0">
                        <a:solidFill>
                          <a:schemeClr val="tx1"/>
                        </a:solidFill>
                        <a:effectLst/>
                      </a:endParaRPr>
                    </a:p>
                  </a:txBody>
                  <a:tcPr marL="57150" marR="57150" marB="28575" anchor="ctr">
                    <a:noFill/>
                  </a:tcPr>
                </a:tc>
                <a:tc>
                  <a:txBody>
                    <a:bodyPr/>
                    <a:lstStyle/>
                    <a:p>
                      <a:pPr algn="l"/>
                      <a:r>
                        <a:rPr lang="en-US" sz="900" dirty="0">
                          <a:effectLst/>
                        </a:rPr>
                        <a:t>Seat No.</a:t>
                      </a:r>
                      <a:endParaRPr lang="en-US" sz="900" b="0" dirty="0">
                        <a:solidFill>
                          <a:schemeClr val="tx1"/>
                        </a:solidFill>
                        <a:effectLst/>
                      </a:endParaRPr>
                    </a:p>
                  </a:txBody>
                  <a:tcPr marL="57150" marR="57150" marB="28575" anchor="ctr">
                    <a:noFill/>
                  </a:tcPr>
                </a:tc>
                <a:tc>
                  <a:txBody>
                    <a:bodyPr/>
                    <a:lstStyle/>
                    <a:p>
                      <a:pPr algn="r"/>
                      <a:r>
                        <a:rPr lang="en-US" sz="900" dirty="0">
                          <a:effectLst/>
                        </a:rPr>
                        <a:t>Departure Date</a:t>
                      </a:r>
                      <a:endParaRPr lang="en-US" sz="900" b="0" dirty="0">
                        <a:solidFill>
                          <a:schemeClr val="tx1"/>
                        </a:solidFill>
                        <a:effectLst/>
                      </a:endParaRPr>
                    </a:p>
                  </a:txBody>
                  <a:tcPr marL="57150" marR="57150" marB="28575" anchor="ctr">
                    <a:noFill/>
                  </a:tcPr>
                </a:tc>
                <a:tc>
                  <a:txBody>
                    <a:bodyPr/>
                    <a:lstStyle/>
                    <a:p>
                      <a:pPr algn="l"/>
                      <a:r>
                        <a:rPr lang="en-US" sz="900" dirty="0">
                          <a:effectLst/>
                        </a:rPr>
                        <a:t>Media ID</a:t>
                      </a:r>
                      <a:endParaRPr lang="en-US" sz="900" b="0" dirty="0">
                        <a:solidFill>
                          <a:schemeClr val="tx1"/>
                        </a:solidFill>
                        <a:effectLst/>
                      </a:endParaRPr>
                    </a:p>
                  </a:txBody>
                  <a:tcPr marL="57150" marR="57150" marB="28575" anchor="ctr">
                    <a:noFill/>
                  </a:tcPr>
                </a:tc>
                <a:tc>
                  <a:txBody>
                    <a:bodyPr/>
                    <a:lstStyle/>
                    <a:p>
                      <a:pPr algn="r"/>
                      <a:r>
                        <a:rPr lang="en-US" sz="900" dirty="0">
                          <a:effectLst/>
                        </a:rPr>
                        <a:t>Play Duration</a:t>
                      </a:r>
                      <a:endParaRPr lang="en-US" sz="900" b="0" dirty="0">
                        <a:solidFill>
                          <a:schemeClr val="tx1"/>
                        </a:solidFill>
                        <a:effectLst/>
                      </a:endParaRPr>
                    </a:p>
                  </a:txBody>
                  <a:tcPr marL="57150" marR="57150" marB="28575" anchor="ctr">
                    <a:noFill/>
                  </a:tcPr>
                </a:tc>
                <a:extLst>
                  <a:ext uri="{0D108BD9-81ED-4DB2-BD59-A6C34878D82A}">
                    <a16:rowId xmlns:a16="http://schemas.microsoft.com/office/drawing/2014/main" val="2210111215"/>
                  </a:ext>
                </a:extLst>
              </a:tr>
              <a:tr h="355288">
                <a:tc>
                  <a:txBody>
                    <a:bodyPr/>
                    <a:lstStyle/>
                    <a:p>
                      <a:pPr algn="r"/>
                      <a:r>
                        <a:rPr lang="en-US" sz="900" dirty="0">
                          <a:solidFill>
                            <a:schemeClr val="bg1"/>
                          </a:solidFill>
                          <a:effectLst/>
                        </a:rPr>
                        <a:t>000</a:t>
                      </a:r>
                    </a:p>
                  </a:txBody>
                  <a:tcPr marL="57150" marR="57150" marT="19050" marB="19050" anchor="ctr">
                    <a:noFill/>
                  </a:tcPr>
                </a:tc>
                <a:tc>
                  <a:txBody>
                    <a:bodyPr/>
                    <a:lstStyle/>
                    <a:p>
                      <a:pPr algn="l"/>
                      <a:r>
                        <a:rPr lang="en-US" sz="900" dirty="0">
                          <a:solidFill>
                            <a:schemeClr val="bg1"/>
                          </a:solidFill>
                          <a:effectLst/>
                        </a:rPr>
                        <a:t>India</a:t>
                      </a:r>
                    </a:p>
                  </a:txBody>
                  <a:tcPr marL="57150" marR="57150" marT="19050" marB="19050" anchor="ctr">
                    <a:noFill/>
                  </a:tcPr>
                </a:tc>
                <a:tc>
                  <a:txBody>
                    <a:bodyPr/>
                    <a:lstStyle/>
                    <a:p>
                      <a:pPr algn="l"/>
                      <a:r>
                        <a:rPr lang="en-US" sz="900" dirty="0">
                          <a:solidFill>
                            <a:schemeClr val="bg1"/>
                          </a:solidFill>
                          <a:effectLst/>
                        </a:rPr>
                        <a:t>48C</a:t>
                      </a:r>
                    </a:p>
                  </a:txBody>
                  <a:tcPr marL="57150" marR="57150" marT="19050" marB="19050" anchor="ctr">
                    <a:noFill/>
                  </a:tcPr>
                </a:tc>
                <a:tc>
                  <a:txBody>
                    <a:bodyPr/>
                    <a:lstStyle/>
                    <a:p>
                      <a:pPr algn="r"/>
                      <a:r>
                        <a:rPr lang="en-US" sz="900">
                          <a:solidFill>
                            <a:schemeClr val="bg1"/>
                          </a:solidFill>
                          <a:effectLst/>
                        </a:rPr>
                        <a:t>2018-11-05 05:32:29</a:t>
                      </a:r>
                    </a:p>
                  </a:txBody>
                  <a:tcPr marL="57150" marR="57150" marT="19050" marB="19050" anchor="ctr">
                    <a:noFill/>
                  </a:tcPr>
                </a:tc>
                <a:tc>
                  <a:txBody>
                    <a:bodyPr/>
                    <a:lstStyle/>
                    <a:p>
                      <a:pPr algn="l"/>
                      <a:r>
                        <a:rPr lang="en-US" sz="900" dirty="0">
                          <a:solidFill>
                            <a:schemeClr val="bg1"/>
                          </a:solidFill>
                          <a:effectLst/>
                        </a:rPr>
                        <a:t>sqm071800014m4</a:t>
                      </a:r>
                    </a:p>
                  </a:txBody>
                  <a:tcPr marL="57150" marR="57150" marT="19050" marB="19050" anchor="ctr">
                    <a:noFill/>
                  </a:tcPr>
                </a:tc>
                <a:tc>
                  <a:txBody>
                    <a:bodyPr/>
                    <a:lstStyle/>
                    <a:p>
                      <a:pPr algn="r"/>
                      <a:r>
                        <a:rPr lang="en-US" sz="900" dirty="0">
                          <a:solidFill>
                            <a:schemeClr val="bg1"/>
                          </a:solidFill>
                          <a:effectLst/>
                        </a:rPr>
                        <a:t>98</a:t>
                      </a:r>
                    </a:p>
                  </a:txBody>
                  <a:tcPr marL="57150" marR="57150" marT="19050" marB="19050" anchor="ctr">
                    <a:noFill/>
                  </a:tcPr>
                </a:tc>
                <a:extLst>
                  <a:ext uri="{0D108BD9-81ED-4DB2-BD59-A6C34878D82A}">
                    <a16:rowId xmlns:a16="http://schemas.microsoft.com/office/drawing/2014/main" val="1953536229"/>
                  </a:ext>
                </a:extLst>
              </a:tr>
              <a:tr h="355288">
                <a:tc>
                  <a:txBody>
                    <a:bodyPr/>
                    <a:lstStyle/>
                    <a:p>
                      <a:pPr algn="r"/>
                      <a:r>
                        <a:rPr lang="en-US" sz="900" dirty="0">
                          <a:solidFill>
                            <a:schemeClr val="bg1"/>
                          </a:solidFill>
                          <a:effectLst/>
                        </a:rPr>
                        <a:t>001</a:t>
                      </a:r>
                    </a:p>
                  </a:txBody>
                  <a:tcPr marL="57150" marR="57150" marT="19050" marB="19050" anchor="ctr">
                    <a:noFill/>
                  </a:tcPr>
                </a:tc>
                <a:tc>
                  <a:txBody>
                    <a:bodyPr/>
                    <a:lstStyle/>
                    <a:p>
                      <a:pPr algn="l"/>
                      <a:r>
                        <a:rPr lang="en-US" sz="900">
                          <a:solidFill>
                            <a:schemeClr val="bg1"/>
                          </a:solidFill>
                          <a:effectLst/>
                        </a:rPr>
                        <a:t>Germany</a:t>
                      </a:r>
                    </a:p>
                  </a:txBody>
                  <a:tcPr marL="57150" marR="57150" marT="19050" marB="19050" anchor="ctr">
                    <a:noFill/>
                  </a:tcPr>
                </a:tc>
                <a:tc>
                  <a:txBody>
                    <a:bodyPr/>
                    <a:lstStyle/>
                    <a:p>
                      <a:pPr algn="l"/>
                      <a:r>
                        <a:rPr lang="en-US" sz="900">
                          <a:solidFill>
                            <a:schemeClr val="bg1"/>
                          </a:solidFill>
                          <a:effectLst/>
                        </a:rPr>
                        <a:t>15F</a:t>
                      </a:r>
                    </a:p>
                  </a:txBody>
                  <a:tcPr marL="57150" marR="57150" marT="19050" marB="19050" anchor="ctr">
                    <a:noFill/>
                  </a:tcPr>
                </a:tc>
                <a:tc>
                  <a:txBody>
                    <a:bodyPr/>
                    <a:lstStyle/>
                    <a:p>
                      <a:pPr algn="r"/>
                      <a:r>
                        <a:rPr lang="en-US" sz="900" dirty="0">
                          <a:solidFill>
                            <a:schemeClr val="bg1"/>
                          </a:solidFill>
                          <a:effectLst/>
                        </a:rPr>
                        <a:t>2018-12-07 08:26:14</a:t>
                      </a:r>
                    </a:p>
                  </a:txBody>
                  <a:tcPr marL="57150" marR="57150" marT="19050" marB="19050" anchor="ctr">
                    <a:noFill/>
                  </a:tcPr>
                </a:tc>
                <a:tc>
                  <a:txBody>
                    <a:bodyPr/>
                    <a:lstStyle/>
                    <a:p>
                      <a:pPr algn="l"/>
                      <a:r>
                        <a:rPr lang="en-US" sz="900" dirty="0">
                          <a:solidFill>
                            <a:schemeClr val="bg1"/>
                          </a:solidFill>
                          <a:effectLst/>
                        </a:rPr>
                        <a:t>sqs121800067m4</a:t>
                      </a:r>
                    </a:p>
                  </a:txBody>
                  <a:tcPr marL="57150" marR="57150" marT="19050" marB="19050" anchor="ctr">
                    <a:noFill/>
                  </a:tcPr>
                </a:tc>
                <a:tc>
                  <a:txBody>
                    <a:bodyPr/>
                    <a:lstStyle/>
                    <a:p>
                      <a:pPr algn="r"/>
                      <a:r>
                        <a:rPr lang="en-US" sz="900">
                          <a:solidFill>
                            <a:schemeClr val="bg1"/>
                          </a:solidFill>
                          <a:effectLst/>
                        </a:rPr>
                        <a:t>20</a:t>
                      </a:r>
                    </a:p>
                  </a:txBody>
                  <a:tcPr marL="57150" marR="57150" marT="19050" marB="19050" anchor="ctr">
                    <a:noFill/>
                  </a:tcPr>
                </a:tc>
                <a:extLst>
                  <a:ext uri="{0D108BD9-81ED-4DB2-BD59-A6C34878D82A}">
                    <a16:rowId xmlns:a16="http://schemas.microsoft.com/office/drawing/2014/main" val="1713324008"/>
                  </a:ext>
                </a:extLst>
              </a:tr>
              <a:tr h="355288">
                <a:tc>
                  <a:txBody>
                    <a:bodyPr/>
                    <a:lstStyle/>
                    <a:p>
                      <a:pPr algn="r"/>
                      <a:r>
                        <a:rPr lang="en-US" sz="900" dirty="0">
                          <a:solidFill>
                            <a:schemeClr val="bg1"/>
                          </a:solidFill>
                          <a:effectLst/>
                        </a:rPr>
                        <a:t>002</a:t>
                      </a:r>
                    </a:p>
                  </a:txBody>
                  <a:tcPr marL="57150" marR="57150" marT="19050" marB="19050" anchor="ctr">
                    <a:noFill/>
                  </a:tcPr>
                </a:tc>
                <a:tc>
                  <a:txBody>
                    <a:bodyPr/>
                    <a:lstStyle/>
                    <a:p>
                      <a:pPr algn="l"/>
                      <a:r>
                        <a:rPr lang="en-US" sz="900">
                          <a:solidFill>
                            <a:schemeClr val="bg1"/>
                          </a:solidFill>
                          <a:effectLst/>
                        </a:rPr>
                        <a:t>Australia</a:t>
                      </a:r>
                    </a:p>
                  </a:txBody>
                  <a:tcPr marL="57150" marR="57150" marT="19050" marB="19050" anchor="ctr">
                    <a:noFill/>
                  </a:tcPr>
                </a:tc>
                <a:tc>
                  <a:txBody>
                    <a:bodyPr/>
                    <a:lstStyle/>
                    <a:p>
                      <a:pPr algn="l"/>
                      <a:r>
                        <a:rPr lang="en-US" sz="900">
                          <a:solidFill>
                            <a:schemeClr val="bg1"/>
                          </a:solidFill>
                          <a:effectLst/>
                        </a:rPr>
                        <a:t>31D</a:t>
                      </a:r>
                    </a:p>
                  </a:txBody>
                  <a:tcPr marL="57150" marR="57150" marT="19050" marB="19050" anchor="ctr">
                    <a:noFill/>
                  </a:tcPr>
                </a:tc>
                <a:tc>
                  <a:txBody>
                    <a:bodyPr/>
                    <a:lstStyle/>
                    <a:p>
                      <a:pPr algn="r"/>
                      <a:r>
                        <a:rPr lang="en-US" sz="900">
                          <a:solidFill>
                            <a:schemeClr val="bg1"/>
                          </a:solidFill>
                          <a:effectLst/>
                        </a:rPr>
                        <a:t>2018-12-12 01:01:13</a:t>
                      </a:r>
                    </a:p>
                  </a:txBody>
                  <a:tcPr marL="57150" marR="57150" marT="19050" marB="19050" anchor="ctr">
                    <a:noFill/>
                  </a:tcPr>
                </a:tc>
                <a:tc>
                  <a:txBody>
                    <a:bodyPr/>
                    <a:lstStyle/>
                    <a:p>
                      <a:pPr algn="l"/>
                      <a:r>
                        <a:rPr lang="en-US" sz="900" dirty="0">
                          <a:solidFill>
                            <a:schemeClr val="bg1"/>
                          </a:solidFill>
                          <a:effectLst/>
                        </a:rPr>
                        <a:t>sqm111800009m4</a:t>
                      </a:r>
                    </a:p>
                  </a:txBody>
                  <a:tcPr marL="57150" marR="57150" marT="19050" marB="19050" anchor="ctr">
                    <a:noFill/>
                  </a:tcPr>
                </a:tc>
                <a:tc>
                  <a:txBody>
                    <a:bodyPr/>
                    <a:lstStyle/>
                    <a:p>
                      <a:pPr algn="r"/>
                      <a:r>
                        <a:rPr lang="en-US" sz="900">
                          <a:solidFill>
                            <a:schemeClr val="bg1"/>
                          </a:solidFill>
                          <a:effectLst/>
                        </a:rPr>
                        <a:t>60</a:t>
                      </a:r>
                    </a:p>
                  </a:txBody>
                  <a:tcPr marL="57150" marR="57150" marT="19050" marB="19050" anchor="ctr">
                    <a:noFill/>
                  </a:tcPr>
                </a:tc>
                <a:extLst>
                  <a:ext uri="{0D108BD9-81ED-4DB2-BD59-A6C34878D82A}">
                    <a16:rowId xmlns:a16="http://schemas.microsoft.com/office/drawing/2014/main" val="3106630873"/>
                  </a:ext>
                </a:extLst>
              </a:tr>
              <a:tr h="355288">
                <a:tc>
                  <a:txBody>
                    <a:bodyPr/>
                    <a:lstStyle/>
                    <a:p>
                      <a:pPr algn="r"/>
                      <a:r>
                        <a:rPr lang="en-US" sz="900" dirty="0">
                          <a:solidFill>
                            <a:schemeClr val="bg1"/>
                          </a:solidFill>
                          <a:effectLst/>
                        </a:rPr>
                        <a:t>003</a:t>
                      </a:r>
                    </a:p>
                  </a:txBody>
                  <a:tcPr marL="57150" marR="57150" marT="19050" marB="19050" anchor="ctr">
                    <a:noFill/>
                  </a:tcPr>
                </a:tc>
                <a:tc>
                  <a:txBody>
                    <a:bodyPr/>
                    <a:lstStyle/>
                    <a:p>
                      <a:pPr algn="l"/>
                      <a:r>
                        <a:rPr lang="en-US" sz="900">
                          <a:solidFill>
                            <a:schemeClr val="bg1"/>
                          </a:solidFill>
                          <a:effectLst/>
                        </a:rPr>
                        <a:t>United States</a:t>
                      </a:r>
                    </a:p>
                  </a:txBody>
                  <a:tcPr marL="57150" marR="57150" marT="19050" marB="19050" anchor="ctr">
                    <a:noFill/>
                  </a:tcPr>
                </a:tc>
                <a:tc>
                  <a:txBody>
                    <a:bodyPr/>
                    <a:lstStyle/>
                    <a:p>
                      <a:pPr algn="l"/>
                      <a:r>
                        <a:rPr lang="en-US" sz="900">
                          <a:solidFill>
                            <a:schemeClr val="bg1"/>
                          </a:solidFill>
                          <a:effectLst/>
                        </a:rPr>
                        <a:t>11A</a:t>
                      </a:r>
                    </a:p>
                  </a:txBody>
                  <a:tcPr marL="57150" marR="57150" marT="19050" marB="19050" anchor="ctr">
                    <a:noFill/>
                  </a:tcPr>
                </a:tc>
                <a:tc>
                  <a:txBody>
                    <a:bodyPr/>
                    <a:lstStyle/>
                    <a:p>
                      <a:pPr algn="r"/>
                      <a:r>
                        <a:rPr lang="en-US" sz="900">
                          <a:solidFill>
                            <a:schemeClr val="bg1"/>
                          </a:solidFill>
                          <a:effectLst/>
                        </a:rPr>
                        <a:t>2019-01-12 22:39:47</a:t>
                      </a:r>
                    </a:p>
                  </a:txBody>
                  <a:tcPr marL="57150" marR="57150" marT="19050" marB="19050" anchor="ctr">
                    <a:noFill/>
                  </a:tcPr>
                </a:tc>
                <a:tc>
                  <a:txBody>
                    <a:bodyPr/>
                    <a:lstStyle/>
                    <a:p>
                      <a:pPr algn="l"/>
                      <a:r>
                        <a:rPr lang="en-US" sz="900" dirty="0">
                          <a:solidFill>
                            <a:schemeClr val="bg1"/>
                          </a:solidFill>
                          <a:effectLst/>
                        </a:rPr>
                        <a:t>sqm011900006m4</a:t>
                      </a:r>
                    </a:p>
                  </a:txBody>
                  <a:tcPr marL="57150" marR="57150" marT="19050" marB="19050" anchor="ctr">
                    <a:noFill/>
                  </a:tcPr>
                </a:tc>
                <a:tc>
                  <a:txBody>
                    <a:bodyPr/>
                    <a:lstStyle/>
                    <a:p>
                      <a:pPr algn="r"/>
                      <a:r>
                        <a:rPr lang="en-US" sz="900">
                          <a:solidFill>
                            <a:schemeClr val="bg1"/>
                          </a:solidFill>
                          <a:effectLst/>
                        </a:rPr>
                        <a:t>111</a:t>
                      </a:r>
                    </a:p>
                  </a:txBody>
                  <a:tcPr marL="57150" marR="57150" marT="19050" marB="19050" anchor="ctr">
                    <a:noFill/>
                  </a:tcPr>
                </a:tc>
                <a:extLst>
                  <a:ext uri="{0D108BD9-81ED-4DB2-BD59-A6C34878D82A}">
                    <a16:rowId xmlns:a16="http://schemas.microsoft.com/office/drawing/2014/main" val="4174626905"/>
                  </a:ext>
                </a:extLst>
              </a:tr>
              <a:tr h="355288">
                <a:tc>
                  <a:txBody>
                    <a:bodyPr/>
                    <a:lstStyle/>
                    <a:p>
                      <a:pPr algn="r"/>
                      <a:r>
                        <a:rPr lang="en-US" sz="900" dirty="0">
                          <a:solidFill>
                            <a:schemeClr val="bg1"/>
                          </a:solidFill>
                          <a:effectLst/>
                        </a:rPr>
                        <a:t>004</a:t>
                      </a:r>
                    </a:p>
                  </a:txBody>
                  <a:tcPr marL="57150" marR="57150" marT="19050" marB="19050" anchor="ctr">
                    <a:noFill/>
                  </a:tcPr>
                </a:tc>
                <a:tc>
                  <a:txBody>
                    <a:bodyPr/>
                    <a:lstStyle/>
                    <a:p>
                      <a:pPr algn="l"/>
                      <a:r>
                        <a:rPr lang="en-US" sz="900">
                          <a:solidFill>
                            <a:schemeClr val="bg1"/>
                          </a:solidFill>
                          <a:effectLst/>
                        </a:rPr>
                        <a:t>Australia</a:t>
                      </a:r>
                    </a:p>
                  </a:txBody>
                  <a:tcPr marL="57150" marR="57150" marT="19050" marB="19050" anchor="ctr">
                    <a:noFill/>
                  </a:tcPr>
                </a:tc>
                <a:tc>
                  <a:txBody>
                    <a:bodyPr/>
                    <a:lstStyle/>
                    <a:p>
                      <a:pPr algn="l"/>
                      <a:r>
                        <a:rPr lang="en-US" sz="900">
                          <a:solidFill>
                            <a:schemeClr val="bg1"/>
                          </a:solidFill>
                          <a:effectLst/>
                        </a:rPr>
                        <a:t>33H</a:t>
                      </a:r>
                    </a:p>
                  </a:txBody>
                  <a:tcPr marL="57150" marR="57150" marT="19050" marB="19050" anchor="ctr">
                    <a:noFill/>
                  </a:tcPr>
                </a:tc>
                <a:tc>
                  <a:txBody>
                    <a:bodyPr/>
                    <a:lstStyle/>
                    <a:p>
                      <a:pPr algn="r"/>
                      <a:r>
                        <a:rPr lang="en-US" sz="900" dirty="0">
                          <a:solidFill>
                            <a:schemeClr val="bg1"/>
                          </a:solidFill>
                          <a:effectLst/>
                        </a:rPr>
                        <a:t>2018-11-03 03:46:06</a:t>
                      </a:r>
                    </a:p>
                  </a:txBody>
                  <a:tcPr marL="57150" marR="57150" marT="19050" marB="19050" anchor="ctr">
                    <a:noFill/>
                  </a:tcPr>
                </a:tc>
                <a:tc>
                  <a:txBody>
                    <a:bodyPr/>
                    <a:lstStyle/>
                    <a:p>
                      <a:pPr algn="l"/>
                      <a:r>
                        <a:rPr lang="en-US" sz="900" dirty="0">
                          <a:solidFill>
                            <a:schemeClr val="bg1"/>
                          </a:solidFill>
                          <a:effectLst/>
                        </a:rPr>
                        <a:t>sqs111800082m4</a:t>
                      </a:r>
                    </a:p>
                  </a:txBody>
                  <a:tcPr marL="57150" marR="57150" marT="19050" marB="19050" anchor="ctr">
                    <a:noFill/>
                  </a:tcPr>
                </a:tc>
                <a:tc>
                  <a:txBody>
                    <a:bodyPr/>
                    <a:lstStyle/>
                    <a:p>
                      <a:pPr algn="r"/>
                      <a:r>
                        <a:rPr lang="en-US" sz="900">
                          <a:solidFill>
                            <a:schemeClr val="bg1"/>
                          </a:solidFill>
                          <a:effectLst/>
                        </a:rPr>
                        <a:t>52</a:t>
                      </a:r>
                    </a:p>
                  </a:txBody>
                  <a:tcPr marL="57150" marR="57150" marT="19050" marB="19050" anchor="ctr">
                    <a:noFill/>
                  </a:tcPr>
                </a:tc>
                <a:extLst>
                  <a:ext uri="{0D108BD9-81ED-4DB2-BD59-A6C34878D82A}">
                    <a16:rowId xmlns:a16="http://schemas.microsoft.com/office/drawing/2014/main" val="655981914"/>
                  </a:ext>
                </a:extLst>
              </a:tr>
              <a:tr h="355288">
                <a:tc>
                  <a:txBody>
                    <a:bodyPr/>
                    <a:lstStyle/>
                    <a:p>
                      <a:pPr algn="r"/>
                      <a:r>
                        <a:rPr lang="en-US" sz="900" dirty="0">
                          <a:solidFill>
                            <a:schemeClr val="bg1"/>
                          </a:solidFill>
                          <a:effectLst/>
                        </a:rPr>
                        <a:t>005</a:t>
                      </a:r>
                    </a:p>
                  </a:txBody>
                  <a:tcPr marL="57150" marR="57150" marT="19050" marB="19050" anchor="ctr">
                    <a:noFill/>
                  </a:tcPr>
                </a:tc>
                <a:tc>
                  <a:txBody>
                    <a:bodyPr/>
                    <a:lstStyle/>
                    <a:p>
                      <a:pPr algn="l"/>
                      <a:r>
                        <a:rPr lang="en-US" sz="900">
                          <a:solidFill>
                            <a:schemeClr val="bg1"/>
                          </a:solidFill>
                          <a:effectLst/>
                        </a:rPr>
                        <a:t>Singapore</a:t>
                      </a:r>
                    </a:p>
                  </a:txBody>
                  <a:tcPr marL="57150" marR="57150" marT="19050" marB="19050" anchor="ctr">
                    <a:noFill/>
                  </a:tcPr>
                </a:tc>
                <a:tc>
                  <a:txBody>
                    <a:bodyPr/>
                    <a:lstStyle/>
                    <a:p>
                      <a:pPr algn="l"/>
                      <a:r>
                        <a:rPr lang="en-US" sz="900">
                          <a:solidFill>
                            <a:schemeClr val="bg1"/>
                          </a:solidFill>
                          <a:effectLst/>
                        </a:rPr>
                        <a:t>55H</a:t>
                      </a:r>
                    </a:p>
                  </a:txBody>
                  <a:tcPr marL="57150" marR="57150" marT="19050" marB="19050" anchor="ctr">
                    <a:noFill/>
                  </a:tcPr>
                </a:tc>
                <a:tc>
                  <a:txBody>
                    <a:bodyPr/>
                    <a:lstStyle/>
                    <a:p>
                      <a:pPr algn="r"/>
                      <a:r>
                        <a:rPr lang="en-US" sz="900">
                          <a:solidFill>
                            <a:schemeClr val="bg1"/>
                          </a:solidFill>
                          <a:effectLst/>
                        </a:rPr>
                        <a:t>2019-01-20 06:09:49</a:t>
                      </a:r>
                    </a:p>
                  </a:txBody>
                  <a:tcPr marL="57150" marR="57150" marT="19050" marB="19050" anchor="ctr">
                    <a:noFill/>
                  </a:tcPr>
                </a:tc>
                <a:tc>
                  <a:txBody>
                    <a:bodyPr/>
                    <a:lstStyle/>
                    <a:p>
                      <a:pPr algn="l"/>
                      <a:r>
                        <a:rPr lang="en-US" sz="900" dirty="0">
                          <a:solidFill>
                            <a:schemeClr val="bg1"/>
                          </a:solidFill>
                          <a:effectLst/>
                        </a:rPr>
                        <a:t>sqs091800051m4</a:t>
                      </a:r>
                    </a:p>
                  </a:txBody>
                  <a:tcPr marL="57150" marR="57150" marT="19050" marB="19050" anchor="ctr">
                    <a:noFill/>
                  </a:tcPr>
                </a:tc>
                <a:tc>
                  <a:txBody>
                    <a:bodyPr/>
                    <a:lstStyle/>
                    <a:p>
                      <a:pPr algn="r"/>
                      <a:r>
                        <a:rPr lang="en-US" sz="900" dirty="0">
                          <a:solidFill>
                            <a:schemeClr val="bg1"/>
                          </a:solidFill>
                          <a:effectLst/>
                        </a:rPr>
                        <a:t>21</a:t>
                      </a:r>
                    </a:p>
                  </a:txBody>
                  <a:tcPr marL="57150" marR="57150" marT="19050" marB="19050" anchor="ctr">
                    <a:noFill/>
                  </a:tcPr>
                </a:tc>
                <a:extLst>
                  <a:ext uri="{0D108BD9-81ED-4DB2-BD59-A6C34878D82A}">
                    <a16:rowId xmlns:a16="http://schemas.microsoft.com/office/drawing/2014/main" val="3177255078"/>
                  </a:ext>
                </a:extLst>
              </a:tr>
              <a:tr h="380505">
                <a:tc>
                  <a:txBody>
                    <a:bodyPr/>
                    <a:lstStyle/>
                    <a:p>
                      <a:pPr algn="r"/>
                      <a:r>
                        <a:rPr lang="en-US" sz="900" dirty="0">
                          <a:solidFill>
                            <a:schemeClr val="bg1"/>
                          </a:solidFill>
                          <a:effectLst/>
                        </a:rPr>
                        <a:t>006</a:t>
                      </a:r>
                    </a:p>
                  </a:txBody>
                  <a:tcPr marL="57150" marR="57150" marT="19050" marB="19050" anchor="ctr">
                    <a:noFill/>
                  </a:tcPr>
                </a:tc>
                <a:tc>
                  <a:txBody>
                    <a:bodyPr/>
                    <a:lstStyle/>
                    <a:p>
                      <a:pPr algn="l"/>
                      <a:r>
                        <a:rPr lang="en-US" sz="900">
                          <a:solidFill>
                            <a:schemeClr val="bg1"/>
                          </a:solidFill>
                          <a:effectLst/>
                        </a:rPr>
                        <a:t>Singapore</a:t>
                      </a:r>
                    </a:p>
                  </a:txBody>
                  <a:tcPr marL="57150" marR="57150" marT="19050" marB="19050" anchor="ctr">
                    <a:noFill/>
                  </a:tcPr>
                </a:tc>
                <a:tc>
                  <a:txBody>
                    <a:bodyPr/>
                    <a:lstStyle/>
                    <a:p>
                      <a:pPr algn="l"/>
                      <a:r>
                        <a:rPr lang="en-US" sz="900">
                          <a:solidFill>
                            <a:schemeClr val="bg1"/>
                          </a:solidFill>
                          <a:effectLst/>
                        </a:rPr>
                        <a:t>49D</a:t>
                      </a:r>
                    </a:p>
                  </a:txBody>
                  <a:tcPr marL="57150" marR="57150" marT="19050" marB="19050" anchor="ctr">
                    <a:noFill/>
                  </a:tcPr>
                </a:tc>
                <a:tc>
                  <a:txBody>
                    <a:bodyPr/>
                    <a:lstStyle/>
                    <a:p>
                      <a:pPr algn="r"/>
                      <a:r>
                        <a:rPr lang="en-US" sz="900" dirty="0">
                          <a:solidFill>
                            <a:schemeClr val="bg1"/>
                          </a:solidFill>
                          <a:effectLst/>
                        </a:rPr>
                        <a:t>2018-10-14 01:12:37</a:t>
                      </a:r>
                    </a:p>
                  </a:txBody>
                  <a:tcPr marL="57150" marR="57150" marT="19050" marB="19050" anchor="ctr">
                    <a:noFill/>
                  </a:tcPr>
                </a:tc>
                <a:tc>
                  <a:txBody>
                    <a:bodyPr/>
                    <a:lstStyle/>
                    <a:p>
                      <a:pPr algn="l"/>
                      <a:r>
                        <a:rPr lang="en-US" sz="900" dirty="0">
                          <a:solidFill>
                            <a:schemeClr val="bg1"/>
                          </a:solidFill>
                          <a:effectLst/>
                        </a:rPr>
                        <a:t>sqm101800054m4</a:t>
                      </a:r>
                    </a:p>
                  </a:txBody>
                  <a:tcPr marL="57150" marR="57150" marT="19050" marB="19050" anchor="ctr">
                    <a:noFill/>
                  </a:tcPr>
                </a:tc>
                <a:tc>
                  <a:txBody>
                    <a:bodyPr/>
                    <a:lstStyle/>
                    <a:p>
                      <a:pPr algn="r"/>
                      <a:r>
                        <a:rPr lang="en-US" sz="900" dirty="0">
                          <a:solidFill>
                            <a:schemeClr val="bg1"/>
                          </a:solidFill>
                          <a:effectLst/>
                        </a:rPr>
                        <a:t>44</a:t>
                      </a:r>
                    </a:p>
                  </a:txBody>
                  <a:tcPr marL="57150" marR="57150" marT="19050" marB="19050" anchor="ctr">
                    <a:noFill/>
                  </a:tcPr>
                </a:tc>
                <a:extLst>
                  <a:ext uri="{0D108BD9-81ED-4DB2-BD59-A6C34878D82A}">
                    <a16:rowId xmlns:a16="http://schemas.microsoft.com/office/drawing/2014/main" val="3203272998"/>
                  </a:ext>
                </a:extLst>
              </a:tr>
            </a:tbl>
          </a:graphicData>
        </a:graphic>
      </p:graphicFrame>
      <p:graphicFrame>
        <p:nvGraphicFramePr>
          <p:cNvPr id="4" name="Table 3">
            <a:extLst>
              <a:ext uri="{FF2B5EF4-FFF2-40B4-BE49-F238E27FC236}">
                <a16:creationId xmlns:a16="http://schemas.microsoft.com/office/drawing/2014/main" id="{D94DEEDA-7565-3345-ACEB-87E473DA377A}"/>
              </a:ext>
            </a:extLst>
          </p:cNvPr>
          <p:cNvGraphicFramePr>
            <a:graphicFrameLocks noGrp="1"/>
          </p:cNvGraphicFramePr>
          <p:nvPr>
            <p:extLst>
              <p:ext uri="{D42A27DB-BD31-4B8C-83A1-F6EECF244321}">
                <p14:modId xmlns:p14="http://schemas.microsoft.com/office/powerpoint/2010/main" val="2316260820"/>
              </p:ext>
            </p:extLst>
          </p:nvPr>
        </p:nvGraphicFramePr>
        <p:xfrm>
          <a:off x="4266315" y="1440588"/>
          <a:ext cx="4831965" cy="2879589"/>
        </p:xfrm>
        <a:graphic>
          <a:graphicData uri="http://schemas.openxmlformats.org/drawingml/2006/table">
            <a:tbl>
              <a:tblPr firstRow="1" bandRow="1">
                <a:tableStyleId>{EB344D84-9AFB-497E-A393-DC336BA19D2E}</a:tableStyleId>
              </a:tblPr>
              <a:tblGrid>
                <a:gridCol w="1073781">
                  <a:extLst>
                    <a:ext uri="{9D8B030D-6E8A-4147-A177-3AD203B41FA5}">
                      <a16:colId xmlns:a16="http://schemas.microsoft.com/office/drawing/2014/main" val="1902964398"/>
                    </a:ext>
                  </a:extLst>
                </a:gridCol>
                <a:gridCol w="896112">
                  <a:extLst>
                    <a:ext uri="{9D8B030D-6E8A-4147-A177-3AD203B41FA5}">
                      <a16:colId xmlns:a16="http://schemas.microsoft.com/office/drawing/2014/main" val="1139423427"/>
                    </a:ext>
                  </a:extLst>
                </a:gridCol>
                <a:gridCol w="548640">
                  <a:extLst>
                    <a:ext uri="{9D8B030D-6E8A-4147-A177-3AD203B41FA5}">
                      <a16:colId xmlns:a16="http://schemas.microsoft.com/office/drawing/2014/main" val="1632889697"/>
                    </a:ext>
                  </a:extLst>
                </a:gridCol>
                <a:gridCol w="566928">
                  <a:extLst>
                    <a:ext uri="{9D8B030D-6E8A-4147-A177-3AD203B41FA5}">
                      <a16:colId xmlns:a16="http://schemas.microsoft.com/office/drawing/2014/main" val="1051470921"/>
                    </a:ext>
                  </a:extLst>
                </a:gridCol>
                <a:gridCol w="640080">
                  <a:extLst>
                    <a:ext uri="{9D8B030D-6E8A-4147-A177-3AD203B41FA5}">
                      <a16:colId xmlns:a16="http://schemas.microsoft.com/office/drawing/2014/main" val="548363146"/>
                    </a:ext>
                  </a:extLst>
                </a:gridCol>
                <a:gridCol w="585216">
                  <a:extLst>
                    <a:ext uri="{9D8B030D-6E8A-4147-A177-3AD203B41FA5}">
                      <a16:colId xmlns:a16="http://schemas.microsoft.com/office/drawing/2014/main" val="3842043487"/>
                    </a:ext>
                  </a:extLst>
                </a:gridCol>
                <a:gridCol w="521208">
                  <a:extLst>
                    <a:ext uri="{9D8B030D-6E8A-4147-A177-3AD203B41FA5}">
                      <a16:colId xmlns:a16="http://schemas.microsoft.com/office/drawing/2014/main" val="76415978"/>
                    </a:ext>
                  </a:extLst>
                </a:gridCol>
              </a:tblGrid>
              <a:tr h="389444">
                <a:tc>
                  <a:txBody>
                    <a:bodyPr/>
                    <a:lstStyle/>
                    <a:p>
                      <a:pPr algn="l"/>
                      <a:r>
                        <a:rPr lang="en-US" sz="900" dirty="0">
                          <a:solidFill>
                            <a:schemeClr val="bg1"/>
                          </a:solidFill>
                          <a:effectLst/>
                        </a:rPr>
                        <a:t>Media ID</a:t>
                      </a:r>
                    </a:p>
                  </a:txBody>
                  <a:tcPr marL="57150" marR="57150" marB="28575" anchor="ctr">
                    <a:noFill/>
                  </a:tcPr>
                </a:tc>
                <a:tc>
                  <a:txBody>
                    <a:bodyPr/>
                    <a:lstStyle/>
                    <a:p>
                      <a:pPr algn="l"/>
                      <a:r>
                        <a:rPr lang="en-US" sz="900" dirty="0">
                          <a:solidFill>
                            <a:schemeClr val="bg1"/>
                          </a:solidFill>
                          <a:effectLst/>
                        </a:rPr>
                        <a:t>Title</a:t>
                      </a:r>
                      <a:endParaRPr lang="en-US" sz="900" b="0" dirty="0">
                        <a:solidFill>
                          <a:schemeClr val="bg1"/>
                        </a:solidFill>
                        <a:effectLst/>
                      </a:endParaRPr>
                    </a:p>
                  </a:txBody>
                  <a:tcPr marL="57150" marR="57150" marB="28575" anchor="ctr">
                    <a:noFill/>
                  </a:tcPr>
                </a:tc>
                <a:tc>
                  <a:txBody>
                    <a:bodyPr/>
                    <a:lstStyle/>
                    <a:p>
                      <a:pPr algn="l"/>
                      <a:r>
                        <a:rPr lang="en-US" sz="900" dirty="0">
                          <a:solidFill>
                            <a:schemeClr val="bg1"/>
                          </a:solidFill>
                          <a:effectLst/>
                        </a:rPr>
                        <a:t>Content Type</a:t>
                      </a:r>
                      <a:endParaRPr lang="en-US" sz="900" b="0" dirty="0">
                        <a:solidFill>
                          <a:schemeClr val="bg1"/>
                        </a:solidFill>
                        <a:effectLst/>
                      </a:endParaRPr>
                    </a:p>
                  </a:txBody>
                  <a:tcPr marL="57150" marR="57150" marB="28575" anchor="ctr">
                    <a:noFill/>
                  </a:tcPr>
                </a:tc>
                <a:tc>
                  <a:txBody>
                    <a:bodyPr/>
                    <a:lstStyle/>
                    <a:p>
                      <a:pPr algn="r"/>
                      <a:r>
                        <a:rPr lang="en-US" sz="900" dirty="0">
                          <a:solidFill>
                            <a:schemeClr val="bg1"/>
                          </a:solidFill>
                          <a:effectLst/>
                        </a:rPr>
                        <a:t>Release Year</a:t>
                      </a:r>
                      <a:endParaRPr lang="en-US" sz="900" b="0" dirty="0">
                        <a:solidFill>
                          <a:schemeClr val="bg1"/>
                        </a:solidFill>
                        <a:effectLst/>
                      </a:endParaRPr>
                    </a:p>
                  </a:txBody>
                  <a:tcPr marL="57150" marR="57150" marB="28575" anchor="ctr">
                    <a:noFill/>
                  </a:tcPr>
                </a:tc>
                <a:tc>
                  <a:txBody>
                    <a:bodyPr/>
                    <a:lstStyle/>
                    <a:p>
                      <a:pPr algn="l"/>
                      <a:r>
                        <a:rPr lang="en-US" sz="900" dirty="0">
                          <a:solidFill>
                            <a:schemeClr val="bg1"/>
                          </a:solidFill>
                          <a:effectLst/>
                        </a:rPr>
                        <a:t>Genre</a:t>
                      </a:r>
                      <a:endParaRPr lang="en-US" sz="900" b="0" dirty="0">
                        <a:solidFill>
                          <a:schemeClr val="bg1"/>
                        </a:solidFill>
                        <a:effectLst/>
                      </a:endParaRPr>
                    </a:p>
                  </a:txBody>
                  <a:tcPr marL="57150" marR="57150" marB="28575" anchor="ctr">
                    <a:noFill/>
                  </a:tcPr>
                </a:tc>
                <a:tc>
                  <a:txBody>
                    <a:bodyPr/>
                    <a:lstStyle/>
                    <a:p>
                      <a:pPr algn="l"/>
                      <a:r>
                        <a:rPr lang="en-US" sz="900" dirty="0">
                          <a:solidFill>
                            <a:schemeClr val="bg1"/>
                          </a:solidFill>
                          <a:effectLst/>
                        </a:rPr>
                        <a:t>Country Origin</a:t>
                      </a:r>
                      <a:endParaRPr lang="en-US" sz="900" b="0" dirty="0">
                        <a:solidFill>
                          <a:schemeClr val="bg1"/>
                        </a:solidFill>
                        <a:effectLst/>
                      </a:endParaRPr>
                    </a:p>
                  </a:txBody>
                  <a:tcPr marL="57150" marR="57150" marB="28575" anchor="ctr">
                    <a:noFill/>
                  </a:tcPr>
                </a:tc>
                <a:tc>
                  <a:txBody>
                    <a:bodyPr/>
                    <a:lstStyle/>
                    <a:p>
                      <a:pPr algn="r"/>
                      <a:r>
                        <a:rPr lang="en-US" sz="900" dirty="0">
                          <a:solidFill>
                            <a:schemeClr val="bg1"/>
                          </a:solidFill>
                          <a:effectLst/>
                        </a:rPr>
                        <a:t>People Score</a:t>
                      </a:r>
                      <a:endParaRPr lang="en-US" sz="900" b="0" dirty="0">
                        <a:solidFill>
                          <a:schemeClr val="bg1"/>
                        </a:solidFill>
                        <a:effectLst/>
                      </a:endParaRPr>
                    </a:p>
                  </a:txBody>
                  <a:tcPr marL="57150" marR="57150" marB="28575" anchor="ctr">
                    <a:noFill/>
                  </a:tcPr>
                </a:tc>
                <a:extLst>
                  <a:ext uri="{0D108BD9-81ED-4DB2-BD59-A6C34878D82A}">
                    <a16:rowId xmlns:a16="http://schemas.microsoft.com/office/drawing/2014/main" val="2205424437"/>
                  </a:ext>
                </a:extLst>
              </a:tr>
              <a:tr h="307717">
                <a:tc>
                  <a:txBody>
                    <a:bodyPr/>
                    <a:lstStyle/>
                    <a:p>
                      <a:pPr algn="l"/>
                      <a:r>
                        <a:rPr lang="en-US" sz="900" dirty="0">
                          <a:solidFill>
                            <a:schemeClr val="bg1"/>
                          </a:solidFill>
                          <a:effectLst/>
                        </a:rPr>
                        <a:t>sqm071800014m4</a:t>
                      </a:r>
                    </a:p>
                  </a:txBody>
                  <a:tcPr marL="57150" marR="57150" marT="19050" marB="19050" anchor="ctr">
                    <a:noFill/>
                  </a:tcPr>
                </a:tc>
                <a:tc>
                  <a:txBody>
                    <a:bodyPr/>
                    <a:lstStyle/>
                    <a:p>
                      <a:pPr algn="l"/>
                      <a:r>
                        <a:rPr lang="en-US" sz="900" dirty="0">
                          <a:solidFill>
                            <a:schemeClr val="bg1"/>
                          </a:solidFill>
                          <a:effectLst/>
                        </a:rPr>
                        <a:t>The Full House</a:t>
                      </a:r>
                    </a:p>
                  </a:txBody>
                  <a:tcPr marL="57150" marR="57150" marT="19050" marB="19050" anchor="ctr">
                    <a:noFill/>
                  </a:tcPr>
                </a:tc>
                <a:tc>
                  <a:txBody>
                    <a:bodyPr/>
                    <a:lstStyle/>
                    <a:p>
                      <a:pPr algn="l"/>
                      <a:r>
                        <a:rPr lang="en-US" sz="900" dirty="0">
                          <a:solidFill>
                            <a:schemeClr val="bg1"/>
                          </a:solidFill>
                          <a:effectLst/>
                        </a:rPr>
                        <a:t>movie</a:t>
                      </a:r>
                    </a:p>
                  </a:txBody>
                  <a:tcPr marL="57150" marR="57150" marT="19050" marB="19050" anchor="ctr">
                    <a:noFill/>
                  </a:tcPr>
                </a:tc>
                <a:tc>
                  <a:txBody>
                    <a:bodyPr/>
                    <a:lstStyle/>
                    <a:p>
                      <a:pPr algn="r"/>
                      <a:r>
                        <a:rPr lang="en-US" sz="900" dirty="0">
                          <a:solidFill>
                            <a:schemeClr val="bg1"/>
                          </a:solidFill>
                          <a:effectLst/>
                        </a:rPr>
                        <a:t>2018</a:t>
                      </a:r>
                    </a:p>
                  </a:txBody>
                  <a:tcPr marL="57150" marR="57150" marT="19050" marB="19050" anchor="ctr">
                    <a:noFill/>
                  </a:tcPr>
                </a:tc>
                <a:tc>
                  <a:txBody>
                    <a:bodyPr/>
                    <a:lstStyle/>
                    <a:p>
                      <a:pPr algn="l"/>
                      <a:r>
                        <a:rPr lang="en-US" sz="900" dirty="0">
                          <a:solidFill>
                            <a:schemeClr val="bg1"/>
                          </a:solidFill>
                          <a:effectLst/>
                        </a:rPr>
                        <a:t>Comedy</a:t>
                      </a:r>
                    </a:p>
                  </a:txBody>
                  <a:tcPr marL="57150" marR="57150" marT="19050" marB="19050" anchor="ctr">
                    <a:noFill/>
                  </a:tcPr>
                </a:tc>
                <a:tc>
                  <a:txBody>
                    <a:bodyPr/>
                    <a:lstStyle/>
                    <a:p>
                      <a:pPr algn="l"/>
                      <a:r>
                        <a:rPr lang="en-US" sz="900" dirty="0">
                          <a:solidFill>
                            <a:schemeClr val="bg1"/>
                          </a:solidFill>
                          <a:effectLst/>
                        </a:rPr>
                        <a:t>FRA</a:t>
                      </a:r>
                    </a:p>
                  </a:txBody>
                  <a:tcPr marL="57150" marR="57150" marT="19050" marB="19050" anchor="ctr">
                    <a:noFill/>
                  </a:tcPr>
                </a:tc>
                <a:tc>
                  <a:txBody>
                    <a:bodyPr/>
                    <a:lstStyle/>
                    <a:p>
                      <a:pPr algn="r"/>
                      <a:r>
                        <a:rPr lang="en-US" sz="900" dirty="0">
                          <a:solidFill>
                            <a:schemeClr val="bg1"/>
                          </a:solidFill>
                          <a:effectLst/>
                        </a:rPr>
                        <a:t>5.4</a:t>
                      </a:r>
                    </a:p>
                  </a:txBody>
                  <a:tcPr marL="57150" marR="57150" marT="19050" marB="19050" anchor="ctr">
                    <a:noFill/>
                  </a:tcPr>
                </a:tc>
                <a:extLst>
                  <a:ext uri="{0D108BD9-81ED-4DB2-BD59-A6C34878D82A}">
                    <a16:rowId xmlns:a16="http://schemas.microsoft.com/office/drawing/2014/main" val="2845851625"/>
                  </a:ext>
                </a:extLst>
              </a:tr>
              <a:tr h="321234">
                <a:tc>
                  <a:txBody>
                    <a:bodyPr/>
                    <a:lstStyle/>
                    <a:p>
                      <a:pPr algn="l"/>
                      <a:r>
                        <a:rPr lang="en-US" sz="900" dirty="0">
                          <a:solidFill>
                            <a:schemeClr val="bg1"/>
                          </a:solidFill>
                          <a:effectLst/>
                        </a:rPr>
                        <a:t>sqs121800067m4</a:t>
                      </a:r>
                    </a:p>
                  </a:txBody>
                  <a:tcPr marL="57150" marR="57150" marT="19050" marB="19050" anchor="ctr">
                    <a:noFill/>
                  </a:tcPr>
                </a:tc>
                <a:tc>
                  <a:txBody>
                    <a:bodyPr/>
                    <a:lstStyle/>
                    <a:p>
                      <a:pPr algn="l"/>
                      <a:r>
                        <a:rPr lang="en-US" sz="900">
                          <a:solidFill>
                            <a:schemeClr val="bg1"/>
                          </a:solidFill>
                          <a:effectLst/>
                        </a:rPr>
                        <a:t>Petey IV (S01, Ep7)</a:t>
                      </a:r>
                      <a:endParaRPr lang="en-US" sz="900" dirty="0">
                        <a:solidFill>
                          <a:schemeClr val="bg1"/>
                        </a:solidFill>
                        <a:effectLst/>
                      </a:endParaRPr>
                    </a:p>
                  </a:txBody>
                  <a:tcPr marL="57150" marR="57150" marT="19050" marB="19050" anchor="ctr">
                    <a:noFill/>
                  </a:tcPr>
                </a:tc>
                <a:tc>
                  <a:txBody>
                    <a:bodyPr/>
                    <a:lstStyle/>
                    <a:p>
                      <a:pPr algn="l"/>
                      <a:r>
                        <a:rPr lang="en-US" sz="900" dirty="0">
                          <a:solidFill>
                            <a:schemeClr val="bg1"/>
                          </a:solidFill>
                          <a:effectLst/>
                        </a:rPr>
                        <a:t>Tv</a:t>
                      </a:r>
                    </a:p>
                    <a:p>
                      <a:pPr algn="l"/>
                      <a:r>
                        <a:rPr lang="en-US" sz="900" dirty="0">
                          <a:solidFill>
                            <a:schemeClr val="bg1"/>
                          </a:solidFill>
                          <a:effectLst/>
                        </a:rPr>
                        <a:t>episode</a:t>
                      </a:r>
                    </a:p>
                  </a:txBody>
                  <a:tcPr marL="57150" marR="57150" marT="19050" marB="19050" anchor="ctr">
                    <a:noFill/>
                  </a:tcPr>
                </a:tc>
                <a:tc>
                  <a:txBody>
                    <a:bodyPr/>
                    <a:lstStyle/>
                    <a:p>
                      <a:pPr algn="r"/>
                      <a:r>
                        <a:rPr lang="en-US" sz="900">
                          <a:solidFill>
                            <a:schemeClr val="bg1"/>
                          </a:solidFill>
                          <a:effectLst/>
                        </a:rPr>
                        <a:t>2017</a:t>
                      </a:r>
                    </a:p>
                  </a:txBody>
                  <a:tcPr marL="57150" marR="57150" marT="19050" marB="19050" anchor="ctr">
                    <a:noFill/>
                  </a:tcPr>
                </a:tc>
                <a:tc>
                  <a:txBody>
                    <a:bodyPr/>
                    <a:lstStyle/>
                    <a:p>
                      <a:pPr algn="l"/>
                      <a:r>
                        <a:rPr lang="en-US" sz="900">
                          <a:solidFill>
                            <a:schemeClr val="bg1"/>
                          </a:solidFill>
                          <a:effectLst/>
                        </a:rPr>
                        <a:t>Animation</a:t>
                      </a:r>
                    </a:p>
                  </a:txBody>
                  <a:tcPr marL="57150" marR="57150" marT="19050" marB="19050" anchor="ctr">
                    <a:noFill/>
                  </a:tcPr>
                </a:tc>
                <a:tc>
                  <a:txBody>
                    <a:bodyPr/>
                    <a:lstStyle/>
                    <a:p>
                      <a:pPr algn="l"/>
                      <a:r>
                        <a:rPr lang="en-US" sz="900" dirty="0">
                          <a:solidFill>
                            <a:schemeClr val="bg1"/>
                          </a:solidFill>
                          <a:effectLst/>
                        </a:rPr>
                        <a:t>USA</a:t>
                      </a:r>
                    </a:p>
                  </a:txBody>
                  <a:tcPr marL="57150" marR="57150" marT="19050" marB="19050" anchor="ctr">
                    <a:noFill/>
                  </a:tcPr>
                </a:tc>
                <a:tc>
                  <a:txBody>
                    <a:bodyPr/>
                    <a:lstStyle/>
                    <a:p>
                      <a:pPr algn="r"/>
                      <a:r>
                        <a:rPr lang="en-US" sz="900">
                          <a:solidFill>
                            <a:schemeClr val="bg1"/>
                          </a:solidFill>
                          <a:effectLst/>
                        </a:rPr>
                        <a:t>8.3</a:t>
                      </a:r>
                    </a:p>
                  </a:txBody>
                  <a:tcPr marL="57150" marR="57150" marT="19050" marB="19050" anchor="ctr">
                    <a:noFill/>
                  </a:tcPr>
                </a:tc>
                <a:extLst>
                  <a:ext uri="{0D108BD9-81ED-4DB2-BD59-A6C34878D82A}">
                    <a16:rowId xmlns:a16="http://schemas.microsoft.com/office/drawing/2014/main" val="4071149290"/>
                  </a:ext>
                </a:extLst>
              </a:tr>
              <a:tr h="462263">
                <a:tc>
                  <a:txBody>
                    <a:bodyPr/>
                    <a:lstStyle/>
                    <a:p>
                      <a:pPr algn="l"/>
                      <a:r>
                        <a:rPr lang="en-US" sz="900" dirty="0">
                          <a:solidFill>
                            <a:schemeClr val="bg1"/>
                          </a:solidFill>
                          <a:effectLst/>
                        </a:rPr>
                        <a:t>sqm111800009m4</a:t>
                      </a:r>
                    </a:p>
                  </a:txBody>
                  <a:tcPr marL="57150" marR="57150" marT="19050" marB="19050" anchor="ctr">
                    <a:noFill/>
                  </a:tcPr>
                </a:tc>
                <a:tc>
                  <a:txBody>
                    <a:bodyPr/>
                    <a:lstStyle/>
                    <a:p>
                      <a:pPr algn="l"/>
                      <a:r>
                        <a:rPr lang="en-US" sz="900" dirty="0">
                          <a:solidFill>
                            <a:schemeClr val="bg1"/>
                          </a:solidFill>
                          <a:effectLst/>
                        </a:rPr>
                        <a:t>Teen Titans Go! To the Movies</a:t>
                      </a:r>
                    </a:p>
                  </a:txBody>
                  <a:tcPr marL="57150" marR="57150" marT="19050" marB="19050" anchor="ctr">
                    <a:noFill/>
                  </a:tcPr>
                </a:tc>
                <a:tc>
                  <a:txBody>
                    <a:bodyPr/>
                    <a:lstStyle/>
                    <a:p>
                      <a:pPr algn="l"/>
                      <a:r>
                        <a:rPr lang="en-US" sz="900">
                          <a:solidFill>
                            <a:schemeClr val="bg1"/>
                          </a:solidFill>
                          <a:effectLst/>
                        </a:rPr>
                        <a:t>movie</a:t>
                      </a:r>
                    </a:p>
                  </a:txBody>
                  <a:tcPr marL="57150" marR="57150" marT="19050" marB="19050" anchor="ctr">
                    <a:noFill/>
                  </a:tcPr>
                </a:tc>
                <a:tc>
                  <a:txBody>
                    <a:bodyPr/>
                    <a:lstStyle/>
                    <a:p>
                      <a:pPr algn="r"/>
                      <a:r>
                        <a:rPr lang="en-US" sz="900" dirty="0">
                          <a:solidFill>
                            <a:schemeClr val="bg1"/>
                          </a:solidFill>
                          <a:effectLst/>
                        </a:rPr>
                        <a:t>2018</a:t>
                      </a:r>
                    </a:p>
                  </a:txBody>
                  <a:tcPr marL="57150" marR="57150" marT="19050" marB="19050" anchor="ctr">
                    <a:noFill/>
                  </a:tcPr>
                </a:tc>
                <a:tc>
                  <a:txBody>
                    <a:bodyPr/>
                    <a:lstStyle/>
                    <a:p>
                      <a:pPr algn="l"/>
                      <a:r>
                        <a:rPr lang="en-US" sz="900">
                          <a:solidFill>
                            <a:schemeClr val="bg1"/>
                          </a:solidFill>
                          <a:effectLst/>
                        </a:rPr>
                        <a:t>Action</a:t>
                      </a:r>
                    </a:p>
                  </a:txBody>
                  <a:tcPr marL="57150" marR="57150" marT="19050" marB="19050" anchor="ctr">
                    <a:noFill/>
                  </a:tcPr>
                </a:tc>
                <a:tc>
                  <a:txBody>
                    <a:bodyPr/>
                    <a:lstStyle/>
                    <a:p>
                      <a:pPr algn="l"/>
                      <a:r>
                        <a:rPr lang="en-US" sz="900">
                          <a:solidFill>
                            <a:schemeClr val="bg1"/>
                          </a:solidFill>
                          <a:effectLst/>
                        </a:rPr>
                        <a:t>USA</a:t>
                      </a:r>
                    </a:p>
                  </a:txBody>
                  <a:tcPr marL="57150" marR="57150" marT="19050" marB="19050" anchor="ctr">
                    <a:noFill/>
                  </a:tcPr>
                </a:tc>
                <a:tc>
                  <a:txBody>
                    <a:bodyPr/>
                    <a:lstStyle/>
                    <a:p>
                      <a:pPr algn="r"/>
                      <a:r>
                        <a:rPr lang="en-US" sz="900" dirty="0">
                          <a:solidFill>
                            <a:schemeClr val="bg1"/>
                          </a:solidFill>
                          <a:effectLst/>
                        </a:rPr>
                        <a:t>6.9</a:t>
                      </a:r>
                    </a:p>
                  </a:txBody>
                  <a:tcPr marL="57150" marR="57150" marT="19050" marB="19050" anchor="ctr">
                    <a:noFill/>
                  </a:tcPr>
                </a:tc>
                <a:extLst>
                  <a:ext uri="{0D108BD9-81ED-4DB2-BD59-A6C34878D82A}">
                    <a16:rowId xmlns:a16="http://schemas.microsoft.com/office/drawing/2014/main" val="808772117"/>
                  </a:ext>
                </a:extLst>
              </a:tr>
              <a:tr h="307717">
                <a:tc>
                  <a:txBody>
                    <a:bodyPr/>
                    <a:lstStyle/>
                    <a:p>
                      <a:pPr algn="l"/>
                      <a:r>
                        <a:rPr lang="en-US" sz="900" dirty="0">
                          <a:solidFill>
                            <a:schemeClr val="bg1"/>
                          </a:solidFill>
                          <a:effectLst/>
                        </a:rPr>
                        <a:t>sqm011900006m4</a:t>
                      </a:r>
                    </a:p>
                  </a:txBody>
                  <a:tcPr marL="57150" marR="57150" marT="19050" marB="19050" anchor="ctr">
                    <a:noFill/>
                  </a:tcPr>
                </a:tc>
                <a:tc>
                  <a:txBody>
                    <a:bodyPr/>
                    <a:lstStyle/>
                    <a:p>
                      <a:pPr algn="l"/>
                      <a:r>
                        <a:rPr lang="en-US" sz="900">
                          <a:solidFill>
                            <a:schemeClr val="bg1"/>
                          </a:solidFill>
                          <a:effectLst/>
                        </a:rPr>
                        <a:t>White Boy Rick</a:t>
                      </a:r>
                    </a:p>
                  </a:txBody>
                  <a:tcPr marL="57150" marR="57150" marT="19050" marB="19050" anchor="ctr">
                    <a:noFill/>
                  </a:tcPr>
                </a:tc>
                <a:tc>
                  <a:txBody>
                    <a:bodyPr/>
                    <a:lstStyle/>
                    <a:p>
                      <a:pPr algn="l"/>
                      <a:r>
                        <a:rPr lang="en-US" sz="900">
                          <a:solidFill>
                            <a:schemeClr val="bg1"/>
                          </a:solidFill>
                          <a:effectLst/>
                        </a:rPr>
                        <a:t>movie</a:t>
                      </a:r>
                    </a:p>
                  </a:txBody>
                  <a:tcPr marL="57150" marR="57150" marT="19050" marB="19050" anchor="ctr">
                    <a:noFill/>
                  </a:tcPr>
                </a:tc>
                <a:tc>
                  <a:txBody>
                    <a:bodyPr/>
                    <a:lstStyle/>
                    <a:p>
                      <a:pPr algn="r"/>
                      <a:r>
                        <a:rPr lang="en-US" sz="900">
                          <a:solidFill>
                            <a:schemeClr val="bg1"/>
                          </a:solidFill>
                          <a:effectLst/>
                        </a:rPr>
                        <a:t>2018</a:t>
                      </a:r>
                    </a:p>
                  </a:txBody>
                  <a:tcPr marL="57150" marR="57150" marT="19050" marB="19050" anchor="ctr">
                    <a:noFill/>
                  </a:tcPr>
                </a:tc>
                <a:tc>
                  <a:txBody>
                    <a:bodyPr/>
                    <a:lstStyle/>
                    <a:p>
                      <a:pPr algn="l"/>
                      <a:r>
                        <a:rPr lang="en-US" sz="900">
                          <a:solidFill>
                            <a:schemeClr val="bg1"/>
                          </a:solidFill>
                          <a:effectLst/>
                        </a:rPr>
                        <a:t>Drama</a:t>
                      </a:r>
                    </a:p>
                  </a:txBody>
                  <a:tcPr marL="57150" marR="57150" marT="19050" marB="19050" anchor="ctr">
                    <a:noFill/>
                  </a:tcPr>
                </a:tc>
                <a:tc>
                  <a:txBody>
                    <a:bodyPr/>
                    <a:lstStyle/>
                    <a:p>
                      <a:pPr algn="l"/>
                      <a:r>
                        <a:rPr lang="en-US" sz="900">
                          <a:solidFill>
                            <a:schemeClr val="bg1"/>
                          </a:solidFill>
                          <a:effectLst/>
                        </a:rPr>
                        <a:t>USA</a:t>
                      </a:r>
                    </a:p>
                  </a:txBody>
                  <a:tcPr marL="57150" marR="57150" marT="19050" marB="19050" anchor="ctr">
                    <a:noFill/>
                  </a:tcPr>
                </a:tc>
                <a:tc>
                  <a:txBody>
                    <a:bodyPr/>
                    <a:lstStyle/>
                    <a:p>
                      <a:pPr algn="r"/>
                      <a:r>
                        <a:rPr lang="en-US" sz="900">
                          <a:solidFill>
                            <a:schemeClr val="bg1"/>
                          </a:solidFill>
                          <a:effectLst/>
                        </a:rPr>
                        <a:t>6.5</a:t>
                      </a:r>
                    </a:p>
                  </a:txBody>
                  <a:tcPr marL="57150" marR="57150" marT="19050" marB="19050" anchor="ctr">
                    <a:noFill/>
                  </a:tcPr>
                </a:tc>
                <a:extLst>
                  <a:ext uri="{0D108BD9-81ED-4DB2-BD59-A6C34878D82A}">
                    <a16:rowId xmlns:a16="http://schemas.microsoft.com/office/drawing/2014/main" val="467164517"/>
                  </a:ext>
                </a:extLst>
              </a:tr>
              <a:tr h="321234">
                <a:tc>
                  <a:txBody>
                    <a:bodyPr/>
                    <a:lstStyle/>
                    <a:p>
                      <a:pPr algn="l"/>
                      <a:r>
                        <a:rPr lang="en-US" sz="900" dirty="0">
                          <a:solidFill>
                            <a:schemeClr val="bg1"/>
                          </a:solidFill>
                          <a:effectLst/>
                        </a:rPr>
                        <a:t>sqs111800082m4</a:t>
                      </a:r>
                    </a:p>
                  </a:txBody>
                  <a:tcPr marL="57150" marR="57150" marT="19050" marB="19050" anchor="ctr">
                    <a:noFill/>
                  </a:tcPr>
                </a:tc>
                <a:tc>
                  <a:txBody>
                    <a:bodyPr/>
                    <a:lstStyle/>
                    <a:p>
                      <a:pPr algn="l"/>
                      <a:r>
                        <a:rPr lang="en-US" sz="900">
                          <a:solidFill>
                            <a:schemeClr val="bg1"/>
                          </a:solidFill>
                          <a:effectLst/>
                        </a:rPr>
                        <a:t>S01, Ep 1 The Split</a:t>
                      </a:r>
                    </a:p>
                  </a:txBody>
                  <a:tcPr marL="57150" marR="57150" marT="19050" marB="19050" anchor="ctr">
                    <a:noFill/>
                  </a:tcPr>
                </a:tc>
                <a:tc>
                  <a:txBody>
                    <a:bodyPr/>
                    <a:lstStyle/>
                    <a:p>
                      <a:pPr algn="l"/>
                      <a:r>
                        <a:rPr lang="en-US" sz="900" dirty="0">
                          <a:solidFill>
                            <a:schemeClr val="bg1"/>
                          </a:solidFill>
                          <a:effectLst/>
                        </a:rPr>
                        <a:t>Tv</a:t>
                      </a:r>
                    </a:p>
                    <a:p>
                      <a:pPr algn="l"/>
                      <a:r>
                        <a:rPr lang="en-US" sz="900" dirty="0">
                          <a:solidFill>
                            <a:schemeClr val="bg1"/>
                          </a:solidFill>
                          <a:effectLst/>
                        </a:rPr>
                        <a:t>episode</a:t>
                      </a:r>
                    </a:p>
                  </a:txBody>
                  <a:tcPr marL="57150" marR="57150" marT="19050" marB="19050" anchor="ctr">
                    <a:noFill/>
                  </a:tcPr>
                </a:tc>
                <a:tc>
                  <a:txBody>
                    <a:bodyPr/>
                    <a:lstStyle/>
                    <a:p>
                      <a:pPr algn="r"/>
                      <a:r>
                        <a:rPr lang="en-US" sz="900">
                          <a:solidFill>
                            <a:schemeClr val="bg1"/>
                          </a:solidFill>
                          <a:effectLst/>
                        </a:rPr>
                        <a:t>2018</a:t>
                      </a:r>
                    </a:p>
                  </a:txBody>
                  <a:tcPr marL="57150" marR="57150" marT="19050" marB="19050" anchor="ctr">
                    <a:noFill/>
                  </a:tcPr>
                </a:tc>
                <a:tc>
                  <a:txBody>
                    <a:bodyPr/>
                    <a:lstStyle/>
                    <a:p>
                      <a:pPr algn="l"/>
                      <a:r>
                        <a:rPr lang="en-US" sz="900">
                          <a:solidFill>
                            <a:schemeClr val="bg1"/>
                          </a:solidFill>
                          <a:effectLst/>
                        </a:rPr>
                        <a:t>Drama</a:t>
                      </a:r>
                    </a:p>
                  </a:txBody>
                  <a:tcPr marL="57150" marR="57150" marT="19050" marB="19050" anchor="ctr">
                    <a:noFill/>
                  </a:tcPr>
                </a:tc>
                <a:tc>
                  <a:txBody>
                    <a:bodyPr/>
                    <a:lstStyle/>
                    <a:p>
                      <a:pPr algn="l"/>
                      <a:r>
                        <a:rPr lang="en-US" sz="900">
                          <a:solidFill>
                            <a:schemeClr val="bg1"/>
                          </a:solidFill>
                          <a:effectLst/>
                        </a:rPr>
                        <a:t>GBR</a:t>
                      </a:r>
                    </a:p>
                  </a:txBody>
                  <a:tcPr marL="57150" marR="57150" marT="19050" marB="19050" anchor="ctr">
                    <a:noFill/>
                  </a:tcPr>
                </a:tc>
                <a:tc>
                  <a:txBody>
                    <a:bodyPr/>
                    <a:lstStyle/>
                    <a:p>
                      <a:pPr algn="r"/>
                      <a:r>
                        <a:rPr lang="en-US" sz="900">
                          <a:solidFill>
                            <a:schemeClr val="bg1"/>
                          </a:solidFill>
                          <a:effectLst/>
                        </a:rPr>
                        <a:t>7.1</a:t>
                      </a:r>
                    </a:p>
                  </a:txBody>
                  <a:tcPr marL="57150" marR="57150" marT="19050" marB="19050" anchor="ctr">
                    <a:noFill/>
                  </a:tcPr>
                </a:tc>
                <a:extLst>
                  <a:ext uri="{0D108BD9-81ED-4DB2-BD59-A6C34878D82A}">
                    <a16:rowId xmlns:a16="http://schemas.microsoft.com/office/drawing/2014/main" val="3710061540"/>
                  </a:ext>
                </a:extLst>
              </a:tr>
              <a:tr h="462263">
                <a:tc>
                  <a:txBody>
                    <a:bodyPr/>
                    <a:lstStyle/>
                    <a:p>
                      <a:pPr algn="l"/>
                      <a:r>
                        <a:rPr lang="en-US" sz="900" dirty="0">
                          <a:solidFill>
                            <a:schemeClr val="bg1"/>
                          </a:solidFill>
                          <a:effectLst/>
                        </a:rPr>
                        <a:t>sqs091800051m4</a:t>
                      </a:r>
                    </a:p>
                  </a:txBody>
                  <a:tcPr marL="57150" marR="57150" marT="19050" marB="19050" anchor="ctr">
                    <a:noFill/>
                  </a:tcPr>
                </a:tc>
                <a:tc>
                  <a:txBody>
                    <a:bodyPr/>
                    <a:lstStyle/>
                    <a:p>
                      <a:pPr algn="l"/>
                      <a:r>
                        <a:rPr lang="en-US" sz="900" dirty="0">
                          <a:solidFill>
                            <a:schemeClr val="bg1"/>
                          </a:solidFill>
                          <a:effectLst/>
                        </a:rPr>
                        <a:t>One With The Red Sweater (Ep2)</a:t>
                      </a:r>
                    </a:p>
                  </a:txBody>
                  <a:tcPr marL="57150" marR="57150" marT="19050" marB="19050" anchor="ctr">
                    <a:noFill/>
                  </a:tcPr>
                </a:tc>
                <a:tc>
                  <a:txBody>
                    <a:bodyPr/>
                    <a:lstStyle/>
                    <a:p>
                      <a:pPr algn="l"/>
                      <a:r>
                        <a:rPr lang="en-US" sz="900" dirty="0">
                          <a:solidFill>
                            <a:schemeClr val="bg1"/>
                          </a:solidFill>
                          <a:effectLst/>
                        </a:rPr>
                        <a:t>Tv</a:t>
                      </a:r>
                    </a:p>
                    <a:p>
                      <a:pPr algn="l"/>
                      <a:r>
                        <a:rPr lang="en-US" sz="900" dirty="0">
                          <a:solidFill>
                            <a:schemeClr val="bg1"/>
                          </a:solidFill>
                          <a:effectLst/>
                        </a:rPr>
                        <a:t>episode</a:t>
                      </a:r>
                    </a:p>
                  </a:txBody>
                  <a:tcPr marL="57150" marR="57150" marT="19050" marB="19050" anchor="ctr">
                    <a:noFill/>
                  </a:tcPr>
                </a:tc>
                <a:tc>
                  <a:txBody>
                    <a:bodyPr/>
                    <a:lstStyle/>
                    <a:p>
                      <a:pPr algn="r"/>
                      <a:r>
                        <a:rPr lang="en-US" sz="900">
                          <a:solidFill>
                            <a:schemeClr val="bg1"/>
                          </a:solidFill>
                          <a:effectLst/>
                        </a:rPr>
                        <a:t>2001</a:t>
                      </a:r>
                    </a:p>
                  </a:txBody>
                  <a:tcPr marL="57150" marR="57150" marT="19050" marB="19050" anchor="ctr">
                    <a:noFill/>
                  </a:tcPr>
                </a:tc>
                <a:tc>
                  <a:txBody>
                    <a:bodyPr/>
                    <a:lstStyle/>
                    <a:p>
                      <a:pPr algn="l"/>
                      <a:r>
                        <a:rPr lang="en-US" sz="900">
                          <a:solidFill>
                            <a:schemeClr val="bg1"/>
                          </a:solidFill>
                          <a:effectLst/>
                        </a:rPr>
                        <a:t>Comedy</a:t>
                      </a:r>
                    </a:p>
                  </a:txBody>
                  <a:tcPr marL="57150" marR="57150" marT="19050" marB="19050" anchor="ctr">
                    <a:noFill/>
                  </a:tcPr>
                </a:tc>
                <a:tc>
                  <a:txBody>
                    <a:bodyPr/>
                    <a:lstStyle/>
                    <a:p>
                      <a:pPr algn="l"/>
                      <a:r>
                        <a:rPr lang="en-US" sz="900">
                          <a:solidFill>
                            <a:schemeClr val="bg1"/>
                          </a:solidFill>
                          <a:effectLst/>
                        </a:rPr>
                        <a:t>USA</a:t>
                      </a:r>
                    </a:p>
                  </a:txBody>
                  <a:tcPr marL="57150" marR="57150" marT="19050" marB="19050" anchor="ctr">
                    <a:noFill/>
                  </a:tcPr>
                </a:tc>
                <a:tc>
                  <a:txBody>
                    <a:bodyPr/>
                    <a:lstStyle/>
                    <a:p>
                      <a:pPr algn="r"/>
                      <a:r>
                        <a:rPr lang="en-US" sz="900">
                          <a:solidFill>
                            <a:schemeClr val="bg1"/>
                          </a:solidFill>
                          <a:effectLst/>
                        </a:rPr>
                        <a:t>9.0</a:t>
                      </a:r>
                    </a:p>
                  </a:txBody>
                  <a:tcPr marL="57150" marR="57150" marT="19050" marB="19050" anchor="ctr">
                    <a:noFill/>
                  </a:tcPr>
                </a:tc>
                <a:extLst>
                  <a:ext uri="{0D108BD9-81ED-4DB2-BD59-A6C34878D82A}">
                    <a16:rowId xmlns:a16="http://schemas.microsoft.com/office/drawing/2014/main" val="3300310830"/>
                  </a:ext>
                </a:extLst>
              </a:tr>
              <a:tr h="307717">
                <a:tc>
                  <a:txBody>
                    <a:bodyPr/>
                    <a:lstStyle/>
                    <a:p>
                      <a:pPr algn="l"/>
                      <a:r>
                        <a:rPr lang="en-US" sz="900" dirty="0">
                          <a:solidFill>
                            <a:schemeClr val="bg1"/>
                          </a:solidFill>
                          <a:effectLst/>
                        </a:rPr>
                        <a:t>sqm101800054m4</a:t>
                      </a:r>
                    </a:p>
                  </a:txBody>
                  <a:tcPr marL="57150" marR="57150" marT="19050" marB="19050" anchor="ctr">
                    <a:noFill/>
                  </a:tcPr>
                </a:tc>
                <a:tc>
                  <a:txBody>
                    <a:bodyPr/>
                    <a:lstStyle/>
                    <a:p>
                      <a:pPr algn="l"/>
                      <a:r>
                        <a:rPr lang="en-US" sz="900" dirty="0">
                          <a:solidFill>
                            <a:schemeClr val="bg1"/>
                          </a:solidFill>
                          <a:effectLst/>
                        </a:rPr>
                        <a:t>Tarzan (1999) </a:t>
                      </a:r>
                    </a:p>
                  </a:txBody>
                  <a:tcPr marL="57150" marR="57150" marT="19050" marB="19050" anchor="ctr">
                    <a:noFill/>
                  </a:tcPr>
                </a:tc>
                <a:tc>
                  <a:txBody>
                    <a:bodyPr/>
                    <a:lstStyle/>
                    <a:p>
                      <a:pPr algn="l"/>
                      <a:r>
                        <a:rPr lang="en-US" sz="900">
                          <a:solidFill>
                            <a:schemeClr val="bg1"/>
                          </a:solidFill>
                          <a:effectLst/>
                        </a:rPr>
                        <a:t>movie</a:t>
                      </a:r>
                    </a:p>
                  </a:txBody>
                  <a:tcPr marL="57150" marR="57150" marT="19050" marB="19050" anchor="ctr">
                    <a:noFill/>
                  </a:tcPr>
                </a:tc>
                <a:tc>
                  <a:txBody>
                    <a:bodyPr/>
                    <a:lstStyle/>
                    <a:p>
                      <a:pPr algn="r"/>
                      <a:r>
                        <a:rPr lang="en-US" sz="900" dirty="0">
                          <a:solidFill>
                            <a:schemeClr val="bg1"/>
                          </a:solidFill>
                          <a:effectLst/>
                        </a:rPr>
                        <a:t>1999</a:t>
                      </a:r>
                    </a:p>
                  </a:txBody>
                  <a:tcPr marL="57150" marR="57150" marT="19050" marB="19050" anchor="ctr">
                    <a:noFill/>
                  </a:tcPr>
                </a:tc>
                <a:tc>
                  <a:txBody>
                    <a:bodyPr/>
                    <a:lstStyle/>
                    <a:p>
                      <a:pPr algn="l"/>
                      <a:r>
                        <a:rPr lang="en-US" sz="900">
                          <a:solidFill>
                            <a:schemeClr val="bg1"/>
                          </a:solidFill>
                          <a:effectLst/>
                        </a:rPr>
                        <a:t>Family</a:t>
                      </a:r>
                    </a:p>
                  </a:txBody>
                  <a:tcPr marL="57150" marR="57150" marT="19050" marB="19050" anchor="ctr">
                    <a:noFill/>
                  </a:tcPr>
                </a:tc>
                <a:tc>
                  <a:txBody>
                    <a:bodyPr/>
                    <a:lstStyle/>
                    <a:p>
                      <a:pPr algn="l"/>
                      <a:r>
                        <a:rPr lang="en-US" sz="900" dirty="0">
                          <a:solidFill>
                            <a:schemeClr val="bg1"/>
                          </a:solidFill>
                          <a:effectLst/>
                        </a:rPr>
                        <a:t>USA</a:t>
                      </a:r>
                    </a:p>
                  </a:txBody>
                  <a:tcPr marL="57150" marR="57150" marT="19050" marB="19050" anchor="ctr">
                    <a:noFill/>
                  </a:tcPr>
                </a:tc>
                <a:tc>
                  <a:txBody>
                    <a:bodyPr/>
                    <a:lstStyle/>
                    <a:p>
                      <a:pPr algn="r"/>
                      <a:r>
                        <a:rPr lang="en-US" sz="900" dirty="0">
                          <a:solidFill>
                            <a:schemeClr val="bg1"/>
                          </a:solidFill>
                          <a:effectLst/>
                        </a:rPr>
                        <a:t>7.2</a:t>
                      </a:r>
                    </a:p>
                  </a:txBody>
                  <a:tcPr marL="57150" marR="57150" marT="19050" marB="19050" anchor="ctr">
                    <a:noFill/>
                  </a:tcPr>
                </a:tc>
                <a:extLst>
                  <a:ext uri="{0D108BD9-81ED-4DB2-BD59-A6C34878D82A}">
                    <a16:rowId xmlns:a16="http://schemas.microsoft.com/office/drawing/2014/main" val="1882589872"/>
                  </a:ext>
                </a:extLst>
              </a:tr>
            </a:tbl>
          </a:graphicData>
        </a:graphic>
      </p:graphicFrame>
      <p:sp>
        <p:nvSpPr>
          <p:cNvPr id="5" name="TextBox 4">
            <a:extLst>
              <a:ext uri="{FF2B5EF4-FFF2-40B4-BE49-F238E27FC236}">
                <a16:creationId xmlns:a16="http://schemas.microsoft.com/office/drawing/2014/main" id="{018E5546-52E1-E541-93B9-EF0D7904698D}"/>
              </a:ext>
            </a:extLst>
          </p:cNvPr>
          <p:cNvSpPr txBox="1"/>
          <p:nvPr/>
        </p:nvSpPr>
        <p:spPr>
          <a:xfrm>
            <a:off x="352921" y="895380"/>
            <a:ext cx="3387284" cy="461665"/>
          </a:xfrm>
          <a:prstGeom prst="rect">
            <a:avLst/>
          </a:prstGeom>
          <a:noFill/>
        </p:spPr>
        <p:txBody>
          <a:bodyPr wrap="square" rtlCol="0">
            <a:spAutoFit/>
          </a:bodyPr>
          <a:lstStyle/>
          <a:p>
            <a:pPr algn="ctr"/>
            <a:r>
              <a:rPr lang="en-US" sz="2400" b="1" dirty="0">
                <a:solidFill>
                  <a:schemeClr val="bg1"/>
                </a:solidFill>
                <a:latin typeface="Cordia New" panose="020B0304020202020204" pitchFamily="34" charset="-34"/>
                <a:cs typeface="Cordia New" panose="020B0304020202020204" pitchFamily="34" charset="-34"/>
              </a:rPr>
              <a:t>10.3 million rows x 41 variables</a:t>
            </a:r>
          </a:p>
        </p:txBody>
      </p:sp>
      <p:sp>
        <p:nvSpPr>
          <p:cNvPr id="8" name="TextBox 7">
            <a:extLst>
              <a:ext uri="{FF2B5EF4-FFF2-40B4-BE49-F238E27FC236}">
                <a16:creationId xmlns:a16="http://schemas.microsoft.com/office/drawing/2014/main" id="{9134CED0-A9E4-5646-94DB-BC96981F3C7E}"/>
              </a:ext>
            </a:extLst>
          </p:cNvPr>
          <p:cNvSpPr txBox="1"/>
          <p:nvPr/>
        </p:nvSpPr>
        <p:spPr>
          <a:xfrm>
            <a:off x="4904028" y="895380"/>
            <a:ext cx="3387284" cy="461665"/>
          </a:xfrm>
          <a:prstGeom prst="rect">
            <a:avLst/>
          </a:prstGeom>
          <a:noFill/>
        </p:spPr>
        <p:txBody>
          <a:bodyPr wrap="square" rtlCol="0">
            <a:spAutoFit/>
          </a:bodyPr>
          <a:lstStyle/>
          <a:p>
            <a:pPr algn="ctr"/>
            <a:r>
              <a:rPr lang="en-US" sz="2400" b="1" dirty="0">
                <a:solidFill>
                  <a:schemeClr val="bg1"/>
                </a:solidFill>
                <a:latin typeface="Cordia New" panose="020B0304020202020204" pitchFamily="34" charset="-34"/>
                <a:cs typeface="Cordia New" panose="020B0304020202020204" pitchFamily="34" charset="-34"/>
              </a:rPr>
              <a:t>1933 rows x  13 variables</a:t>
            </a:r>
          </a:p>
        </p:txBody>
      </p:sp>
    </p:spTree>
    <p:extLst>
      <p:ext uri="{BB962C8B-B14F-4D97-AF65-F5344CB8AC3E}">
        <p14:creationId xmlns:p14="http://schemas.microsoft.com/office/powerpoint/2010/main" val="2470929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181A-E8F2-0240-B48F-B995AAB3949D}"/>
              </a:ext>
            </a:extLst>
          </p:cNvPr>
          <p:cNvSpPr>
            <a:spLocks noGrp="1"/>
          </p:cNvSpPr>
          <p:nvPr>
            <p:ph type="title"/>
          </p:nvPr>
        </p:nvSpPr>
        <p:spPr>
          <a:xfrm>
            <a:off x="141626" y="183177"/>
            <a:ext cx="8464492" cy="685800"/>
          </a:xfrm>
        </p:spPr>
        <p:txBody>
          <a:bodyPr/>
          <a:lstStyle/>
          <a:p>
            <a:pPr algn="ctr"/>
            <a:r>
              <a:rPr lang="en-US" sz="4000" dirty="0">
                <a:solidFill>
                  <a:schemeClr val="bg1"/>
                </a:solidFill>
                <a:latin typeface="Cordia New" panose="020B0304020202020204" pitchFamily="34" charset="-34"/>
                <a:cs typeface="Cordia New" panose="020B0304020202020204" pitchFamily="34" charset="-34"/>
              </a:rPr>
              <a:t>Data Organization</a:t>
            </a:r>
          </a:p>
        </p:txBody>
      </p:sp>
      <p:sp>
        <p:nvSpPr>
          <p:cNvPr id="3" name="Text Placeholder 2">
            <a:extLst>
              <a:ext uri="{FF2B5EF4-FFF2-40B4-BE49-F238E27FC236}">
                <a16:creationId xmlns:a16="http://schemas.microsoft.com/office/drawing/2014/main" id="{E0C386CA-8336-0A4C-A122-F27F3696DBC0}"/>
              </a:ext>
            </a:extLst>
          </p:cNvPr>
          <p:cNvSpPr>
            <a:spLocks noGrp="1"/>
          </p:cNvSpPr>
          <p:nvPr>
            <p:ph type="body" idx="1"/>
          </p:nvPr>
        </p:nvSpPr>
        <p:spPr>
          <a:xfrm>
            <a:off x="4445411" y="939998"/>
            <a:ext cx="4013731" cy="3263504"/>
          </a:xfrm>
        </p:spPr>
        <p:txBody>
          <a:bodyPr/>
          <a:lstStyle/>
          <a:p>
            <a:pPr marL="114300" indent="0">
              <a:buNone/>
            </a:pPr>
            <a:r>
              <a:rPr lang="en-US" sz="2800" dirty="0">
                <a:solidFill>
                  <a:schemeClr val="bg1"/>
                </a:solidFill>
                <a:latin typeface="Cordia New" panose="020B0304020202020204" pitchFamily="34" charset="-34"/>
                <a:cs typeface="Cordia New" panose="020B0304020202020204" pitchFamily="34" charset="-34"/>
              </a:rPr>
              <a:t>Feature engineering</a:t>
            </a:r>
            <a:endParaRPr lang="en-US" dirty="0">
              <a:solidFill>
                <a:schemeClr val="bg1"/>
              </a:solidFill>
            </a:endParaRPr>
          </a:p>
          <a:p>
            <a:r>
              <a:rPr lang="en-US" dirty="0">
                <a:solidFill>
                  <a:schemeClr val="bg1"/>
                </a:solidFill>
                <a:latin typeface="Cordia New" panose="020B0304020202020204" pitchFamily="34" charset="-34"/>
                <a:cs typeface="Cordia New" panose="020B0304020202020204" pitchFamily="34" charset="-34"/>
              </a:rPr>
              <a:t>Seat class</a:t>
            </a:r>
          </a:p>
          <a:p>
            <a:r>
              <a:rPr lang="en-US" dirty="0">
                <a:solidFill>
                  <a:schemeClr val="bg1"/>
                </a:solidFill>
                <a:latin typeface="Cordia New" panose="020B0304020202020204" pitchFamily="34" charset="-34"/>
                <a:cs typeface="Cordia New" panose="020B0304020202020204" pitchFamily="34" charset="-34"/>
              </a:rPr>
              <a:t>Proportion Used</a:t>
            </a:r>
          </a:p>
          <a:p>
            <a:r>
              <a:rPr lang="en-US" dirty="0">
                <a:solidFill>
                  <a:schemeClr val="bg1"/>
                </a:solidFill>
                <a:latin typeface="Cordia New" panose="020B0304020202020204" pitchFamily="34" charset="-34"/>
                <a:cs typeface="Cordia New" panose="020B0304020202020204" pitchFamily="34" charset="-34"/>
              </a:rPr>
              <a:t>Proportion Viewed</a:t>
            </a:r>
          </a:p>
          <a:p>
            <a:r>
              <a:rPr lang="en-US" dirty="0">
                <a:solidFill>
                  <a:schemeClr val="bg1"/>
                </a:solidFill>
                <a:latin typeface="Cordia New" panose="020B0304020202020204" pitchFamily="34" charset="-34"/>
                <a:cs typeface="Cordia New" panose="020B0304020202020204" pitchFamily="34" charset="-34"/>
              </a:rPr>
              <a:t>Release year category</a:t>
            </a:r>
          </a:p>
          <a:p>
            <a:r>
              <a:rPr lang="en-US" dirty="0">
                <a:solidFill>
                  <a:schemeClr val="bg1"/>
                </a:solidFill>
                <a:latin typeface="Cordia New" panose="020B0304020202020204" pitchFamily="34" charset="-34"/>
                <a:cs typeface="Cordia New" panose="020B0304020202020204" pitchFamily="34" charset="-34"/>
              </a:rPr>
              <a:t>Price tag</a:t>
            </a:r>
          </a:p>
          <a:p>
            <a:r>
              <a:rPr lang="en-US" dirty="0">
                <a:solidFill>
                  <a:schemeClr val="bg1"/>
                </a:solidFill>
                <a:latin typeface="Cordia New" panose="020B0304020202020204" pitchFamily="34" charset="-34"/>
                <a:cs typeface="Cordia New" panose="020B0304020202020204" pitchFamily="34" charset="-34"/>
              </a:rPr>
              <a:t>A-list actors</a:t>
            </a:r>
          </a:p>
          <a:p>
            <a:r>
              <a:rPr lang="en-US" dirty="0">
                <a:solidFill>
                  <a:schemeClr val="bg1"/>
                </a:solidFill>
                <a:latin typeface="Cordia New" panose="020B0304020202020204" pitchFamily="34" charset="-34"/>
                <a:cs typeface="Cordia New" panose="020B0304020202020204" pitchFamily="34" charset="-34"/>
              </a:rPr>
              <a:t>Nominated and won awards</a:t>
            </a:r>
          </a:p>
        </p:txBody>
      </p:sp>
      <p:sp>
        <p:nvSpPr>
          <p:cNvPr id="6" name="Google Shape;211;p33">
            <a:extLst>
              <a:ext uri="{FF2B5EF4-FFF2-40B4-BE49-F238E27FC236}">
                <a16:creationId xmlns:a16="http://schemas.microsoft.com/office/drawing/2014/main" id="{D8901DC4-E354-8B4F-8B37-5B8A8D9E3864}"/>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7</a:t>
            </a:fld>
            <a:endParaRPr>
              <a:solidFill>
                <a:schemeClr val="bg1"/>
              </a:solidFill>
            </a:endParaRPr>
          </a:p>
        </p:txBody>
      </p:sp>
      <p:sp>
        <p:nvSpPr>
          <p:cNvPr id="8" name="Text Placeholder 2">
            <a:extLst>
              <a:ext uri="{FF2B5EF4-FFF2-40B4-BE49-F238E27FC236}">
                <a16:creationId xmlns:a16="http://schemas.microsoft.com/office/drawing/2014/main" id="{9A38BE11-97DD-6443-B55B-88658767AA03}"/>
              </a:ext>
            </a:extLst>
          </p:cNvPr>
          <p:cNvSpPr txBox="1">
            <a:spLocks/>
          </p:cNvSpPr>
          <p:nvPr/>
        </p:nvSpPr>
        <p:spPr>
          <a:xfrm>
            <a:off x="848771" y="1002227"/>
            <a:ext cx="4013731" cy="326350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600" b="0" i="0" u="none" strike="noStrike" cap="none">
                <a:solidFill>
                  <a:schemeClr val="dk1"/>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114300" indent="0">
              <a:buFont typeface="Arial"/>
              <a:buNone/>
            </a:pPr>
            <a:r>
              <a:rPr lang="en-US" sz="2800" dirty="0">
                <a:solidFill>
                  <a:schemeClr val="bg1"/>
                </a:solidFill>
                <a:latin typeface="Cordia New" panose="020B0304020202020204" pitchFamily="34" charset="-34"/>
                <a:cs typeface="Cordia New" panose="020B0304020202020204" pitchFamily="34" charset="-34"/>
              </a:rPr>
              <a:t>Missing Data</a:t>
            </a:r>
          </a:p>
          <a:p>
            <a:pPr marL="0" indent="0">
              <a:buNone/>
            </a:pPr>
            <a:r>
              <a:rPr lang="en-US" dirty="0">
                <a:solidFill>
                  <a:schemeClr val="bg1"/>
                </a:solidFill>
                <a:latin typeface="Cordia New" panose="020B0304020202020204" pitchFamily="34" charset="-34"/>
                <a:cs typeface="Cordia New" panose="020B0304020202020204" pitchFamily="34" charset="-34"/>
              </a:rPr>
              <a:t>Used API to replace missing metadata:</a:t>
            </a:r>
          </a:p>
          <a:p>
            <a:pPr marL="285750" indent="-285750"/>
            <a:r>
              <a:rPr lang="en-US" dirty="0">
                <a:solidFill>
                  <a:schemeClr val="bg1"/>
                </a:solidFill>
                <a:latin typeface="Cordia New" panose="020B0304020202020204" pitchFamily="34" charset="-34"/>
                <a:cs typeface="Cordia New" panose="020B0304020202020204" pitchFamily="34" charset="-34"/>
              </a:rPr>
              <a:t>P</a:t>
            </a:r>
            <a:r>
              <a:rPr lang="en-US" sz="1800" dirty="0">
                <a:solidFill>
                  <a:schemeClr val="bg1"/>
                </a:solidFill>
                <a:latin typeface="Cordia New" panose="020B0304020202020204" pitchFamily="34" charset="-34"/>
                <a:cs typeface="Cordia New" panose="020B0304020202020204" pitchFamily="34" charset="-34"/>
              </a:rPr>
              <a:t>opular scores</a:t>
            </a:r>
          </a:p>
          <a:p>
            <a:pPr marL="285750" indent="-285750"/>
            <a:r>
              <a:rPr lang="en-US" dirty="0">
                <a:solidFill>
                  <a:schemeClr val="bg1"/>
                </a:solidFill>
                <a:latin typeface="Cordia New" panose="020B0304020202020204" pitchFamily="34" charset="-34"/>
                <a:cs typeface="Cordia New" panose="020B0304020202020204" pitchFamily="34" charset="-34"/>
              </a:rPr>
              <a:t>Y</a:t>
            </a:r>
            <a:r>
              <a:rPr lang="en-US" sz="1800" dirty="0">
                <a:solidFill>
                  <a:schemeClr val="bg1"/>
                </a:solidFill>
                <a:latin typeface="Cordia New" panose="020B0304020202020204" pitchFamily="34" charset="-34"/>
                <a:cs typeface="Cordia New" panose="020B0304020202020204" pitchFamily="34" charset="-34"/>
              </a:rPr>
              <a:t>ear </a:t>
            </a:r>
            <a:endParaRPr lang="en-US" dirty="0">
              <a:solidFill>
                <a:schemeClr val="bg1"/>
              </a:solidFill>
              <a:latin typeface="Cordia New" panose="020B0304020202020204" pitchFamily="34" charset="-34"/>
              <a:cs typeface="Cordia New" panose="020B0304020202020204" pitchFamily="34" charset="-34"/>
            </a:endParaRPr>
          </a:p>
          <a:p>
            <a:pPr marL="285750" indent="-285750"/>
            <a:r>
              <a:rPr lang="en-US" sz="1800" dirty="0">
                <a:solidFill>
                  <a:schemeClr val="bg1"/>
                </a:solidFill>
                <a:latin typeface="Cordia New" panose="020B0304020202020204" pitchFamily="34" charset="-34"/>
                <a:cs typeface="Cordia New" panose="020B0304020202020204" pitchFamily="34" charset="-34"/>
              </a:rPr>
              <a:t>Country</a:t>
            </a:r>
            <a:endParaRPr lang="en-US" dirty="0">
              <a:solidFill>
                <a:schemeClr val="bg1"/>
              </a:solidFill>
              <a:latin typeface="Cordia New" panose="020B0304020202020204" pitchFamily="34" charset="-34"/>
              <a:cs typeface="Cordia New" panose="020B0304020202020204" pitchFamily="34" charset="-34"/>
            </a:endParaRPr>
          </a:p>
          <a:p>
            <a:pPr marL="285750" indent="-285750"/>
            <a:r>
              <a:rPr lang="en-US" dirty="0">
                <a:solidFill>
                  <a:schemeClr val="bg1"/>
                </a:solidFill>
                <a:latin typeface="Cordia New" panose="020B0304020202020204" pitchFamily="34" charset="-34"/>
                <a:cs typeface="Cordia New" panose="020B0304020202020204" pitchFamily="34" charset="-34"/>
              </a:rPr>
              <a:t>G</a:t>
            </a:r>
            <a:r>
              <a:rPr lang="en-US" sz="1800" dirty="0">
                <a:solidFill>
                  <a:schemeClr val="bg1"/>
                </a:solidFill>
                <a:latin typeface="Cordia New" panose="020B0304020202020204" pitchFamily="34" charset="-34"/>
                <a:cs typeface="Cordia New" panose="020B0304020202020204" pitchFamily="34" charset="-34"/>
              </a:rPr>
              <a:t>enre</a:t>
            </a:r>
          </a:p>
          <a:p>
            <a:pPr marL="114300" indent="0">
              <a:buFont typeface="Arial"/>
              <a:buNone/>
            </a:pPr>
            <a:endParaRPr lang="en-US" dirty="0">
              <a:solidFill>
                <a:schemeClr val="bg1"/>
              </a:solidFill>
              <a:latin typeface="Cordia New" panose="020B0304020202020204" pitchFamily="34" charset="-34"/>
              <a:cs typeface="Cordia New" panose="020B0304020202020204" pitchFamily="34" charset="-34"/>
            </a:endParaRPr>
          </a:p>
          <a:p>
            <a:pPr marL="114300" indent="0">
              <a:buFont typeface="Arial"/>
              <a:buNone/>
            </a:pPr>
            <a:endParaRPr lang="en-US" dirty="0">
              <a:solidFill>
                <a:schemeClr val="bg1"/>
              </a:solidFill>
              <a:latin typeface="Cordia New" panose="020B0304020202020204" pitchFamily="34" charset="-34"/>
              <a:cs typeface="Cordia New" panose="020B0304020202020204" pitchFamily="34" charset="-34"/>
            </a:endParaRPr>
          </a:p>
          <a:p>
            <a:pPr marL="114300" indent="0">
              <a:buFont typeface="Arial"/>
              <a:buNone/>
            </a:pPr>
            <a:endParaRPr lang="en-US" dirty="0">
              <a:solidFill>
                <a:schemeClr val="bg1"/>
              </a:solidFill>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3138152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1"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dissolve">
                                      <p:cBhvr>
                                        <p:cTn id="16" dur="500"/>
                                        <p:tgtEl>
                                          <p:spTgt spid="3">
                                            <p:txEl>
                                              <p:pRg st="0" end="0"/>
                                            </p:txEl>
                                          </p:spTgt>
                                        </p:tgtEl>
                                      </p:cBhvr>
                                    </p:animEffect>
                                  </p:childTnLst>
                                </p:cTn>
                              </p:par>
                            </p:childTnLst>
                          </p:cTn>
                        </p:par>
                        <p:par>
                          <p:cTn id="17" fill="hold">
                            <p:stCondLst>
                              <p:cond delay="500"/>
                            </p:stCondLst>
                            <p:childTnLst>
                              <p:par>
                                <p:cTn id="18" presetID="9" presetClass="entr" presetSubtype="0" fill="hold" grpId="1"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dissolve">
                                      <p:cBhvr>
                                        <p:cTn id="20" dur="500"/>
                                        <p:tgtEl>
                                          <p:spTgt spid="3">
                                            <p:txEl>
                                              <p:pRg st="1" end="1"/>
                                            </p:txEl>
                                          </p:spTgt>
                                        </p:tgtEl>
                                      </p:cBhvr>
                                    </p:animEffect>
                                  </p:childTnLst>
                                </p:cTn>
                              </p:par>
                            </p:childTnLst>
                          </p:cTn>
                        </p:par>
                        <p:par>
                          <p:cTn id="21" fill="hold">
                            <p:stCondLst>
                              <p:cond delay="1000"/>
                            </p:stCondLst>
                            <p:childTnLst>
                              <p:par>
                                <p:cTn id="22" presetID="9" presetClass="entr" presetSubtype="0" fill="hold" grpId="1"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dissolve">
                                      <p:cBhvr>
                                        <p:cTn id="24" dur="500"/>
                                        <p:tgtEl>
                                          <p:spTgt spid="3">
                                            <p:txEl>
                                              <p:pRg st="2" end="2"/>
                                            </p:txEl>
                                          </p:spTgt>
                                        </p:tgtEl>
                                      </p:cBhvr>
                                    </p:animEffect>
                                  </p:childTnLst>
                                </p:cTn>
                              </p:par>
                            </p:childTnLst>
                          </p:cTn>
                        </p:par>
                        <p:par>
                          <p:cTn id="25" fill="hold">
                            <p:stCondLst>
                              <p:cond delay="1500"/>
                            </p:stCondLst>
                            <p:childTnLst>
                              <p:par>
                                <p:cTn id="26" presetID="9" presetClass="entr" presetSubtype="0" fill="hold" grpId="1"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par>
                          <p:cTn id="29" fill="hold">
                            <p:stCondLst>
                              <p:cond delay="2000"/>
                            </p:stCondLst>
                            <p:childTnLst>
                              <p:par>
                                <p:cTn id="30" presetID="9" presetClass="entr" presetSubtype="0" fill="hold" grpId="1"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par>
                          <p:cTn id="33" fill="hold">
                            <p:stCondLst>
                              <p:cond delay="2500"/>
                            </p:stCondLst>
                            <p:childTnLst>
                              <p:par>
                                <p:cTn id="34" presetID="9" presetClass="entr" presetSubtype="0" fill="hold" grpId="1"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dissolve">
                                      <p:cBhvr>
                                        <p:cTn id="36" dur="500"/>
                                        <p:tgtEl>
                                          <p:spTgt spid="3">
                                            <p:txEl>
                                              <p:pRg st="5" end="5"/>
                                            </p:txEl>
                                          </p:spTgt>
                                        </p:tgtEl>
                                      </p:cBhvr>
                                    </p:animEffect>
                                  </p:childTnLst>
                                </p:cTn>
                              </p:par>
                            </p:childTnLst>
                          </p:cTn>
                        </p:par>
                        <p:par>
                          <p:cTn id="37" fill="hold">
                            <p:stCondLst>
                              <p:cond delay="3000"/>
                            </p:stCondLst>
                            <p:childTnLst>
                              <p:par>
                                <p:cTn id="38" presetID="9" presetClass="entr" presetSubtype="0" fill="hold" grpId="1"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dissolve">
                                      <p:cBhvr>
                                        <p:cTn id="40" dur="500"/>
                                        <p:tgtEl>
                                          <p:spTgt spid="3">
                                            <p:txEl>
                                              <p:pRg st="6" end="6"/>
                                            </p:txEl>
                                          </p:spTgt>
                                        </p:tgtEl>
                                      </p:cBhvr>
                                    </p:animEffect>
                                  </p:childTnLst>
                                </p:cTn>
                              </p:par>
                            </p:childTnLst>
                          </p:cTn>
                        </p:par>
                        <p:par>
                          <p:cTn id="41" fill="hold">
                            <p:stCondLst>
                              <p:cond delay="3500"/>
                            </p:stCondLst>
                            <p:childTnLst>
                              <p:par>
                                <p:cTn id="42" presetID="9" presetClass="entr" presetSubtype="0" fill="hold" grpId="1"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dissolve">
                                      <p:cBhvr>
                                        <p:cTn id="4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uiExpand="1"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8</a:t>
            </a:fld>
            <a:endParaRPr>
              <a:solidFill>
                <a:schemeClr val="bg1"/>
              </a:solidFill>
            </a:endParaRPr>
          </a:p>
        </p:txBody>
      </p:sp>
      <p:sp>
        <p:nvSpPr>
          <p:cNvPr id="12" name="Title 1">
            <a:extLst>
              <a:ext uri="{FF2B5EF4-FFF2-40B4-BE49-F238E27FC236}">
                <a16:creationId xmlns:a16="http://schemas.microsoft.com/office/drawing/2014/main" id="{AC850371-9507-884D-9DD8-6F02826E444C}"/>
              </a:ext>
            </a:extLst>
          </p:cNvPr>
          <p:cNvSpPr txBox="1">
            <a:spLocks/>
          </p:cNvSpPr>
          <p:nvPr/>
        </p:nvSpPr>
        <p:spPr>
          <a:xfrm>
            <a:off x="281509" y="386305"/>
            <a:ext cx="1751477" cy="764677"/>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indent="0"/>
            <a:r>
              <a:rPr lang="en-US" sz="2800" dirty="0">
                <a:solidFill>
                  <a:schemeClr val="bg1"/>
                </a:solidFill>
                <a:latin typeface="Cordia New" panose="020B0304020202020204" pitchFamily="34" charset="-34"/>
                <a:cs typeface="Cordia New" panose="020B0304020202020204" pitchFamily="34" charset="-34"/>
              </a:rPr>
              <a:t>API results:</a:t>
            </a:r>
          </a:p>
        </p:txBody>
      </p:sp>
      <p:sp>
        <p:nvSpPr>
          <p:cNvPr id="9" name="Content Placeholder 2">
            <a:extLst>
              <a:ext uri="{FF2B5EF4-FFF2-40B4-BE49-F238E27FC236}">
                <a16:creationId xmlns:a16="http://schemas.microsoft.com/office/drawing/2014/main" id="{6DA0507D-7FAA-464E-84A5-9A2E486049A8}"/>
              </a:ext>
            </a:extLst>
          </p:cNvPr>
          <p:cNvSpPr txBox="1">
            <a:spLocks/>
          </p:cNvSpPr>
          <p:nvPr/>
        </p:nvSpPr>
        <p:spPr>
          <a:xfrm>
            <a:off x="197459" y="684031"/>
            <a:ext cx="8946541" cy="32475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0" indent="0"/>
            <a:endParaRPr lang="en-US" sz="2000" dirty="0">
              <a:solidFill>
                <a:schemeClr val="bg1"/>
              </a:solidFill>
              <a:latin typeface="Cordia New" panose="020B0304020202020204" pitchFamily="34" charset="-34"/>
              <a:cs typeface="Cordia New" panose="020B0304020202020204" pitchFamily="34" charset="-34"/>
            </a:endParaRPr>
          </a:p>
          <a:p>
            <a:pPr lvl="1"/>
            <a:endParaRPr lang="en-US" sz="2000" dirty="0">
              <a:solidFill>
                <a:schemeClr val="bg1"/>
              </a:solidFill>
              <a:latin typeface="Cordia New" panose="020B0304020202020204" pitchFamily="34" charset="-34"/>
              <a:cs typeface="Cordia New" panose="020B0304020202020204" pitchFamily="34" charset="-34"/>
            </a:endParaRPr>
          </a:p>
          <a:p>
            <a:pPr marL="1028700" lvl="1"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99% of missing values were able to be filled</a:t>
            </a:r>
          </a:p>
          <a:p>
            <a:pPr lvl="1"/>
            <a:r>
              <a:rPr lang="en-US" sz="2000" dirty="0">
                <a:solidFill>
                  <a:schemeClr val="bg1"/>
                </a:solidFill>
                <a:latin typeface="Cordia New" panose="020B0304020202020204" pitchFamily="34" charset="-34"/>
                <a:cs typeface="Cordia New" panose="020B0304020202020204" pitchFamily="34" charset="-34"/>
              </a:rPr>
              <a:t>	(most of the still missing are foreign films and TV shows not represented on IMDB)</a:t>
            </a:r>
          </a:p>
          <a:p>
            <a:pPr lvl="1"/>
            <a:endParaRPr lang="en-US" sz="2000" dirty="0">
              <a:solidFill>
                <a:schemeClr val="bg1"/>
              </a:solidFill>
              <a:latin typeface="Cordia New" panose="020B0304020202020204" pitchFamily="34" charset="-34"/>
              <a:cs typeface="Cordia New" panose="020B0304020202020204" pitchFamily="34" charset="-34"/>
            </a:endParaRPr>
          </a:p>
          <a:p>
            <a:pPr marL="1028700" lvl="1"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Acquired the IMDB Score for most major media.</a:t>
            </a:r>
          </a:p>
          <a:p>
            <a:pPr marL="1028700" lvl="1" indent="-342900">
              <a:buFont typeface="Arial" panose="020B0604020202020204" pitchFamily="34" charset="0"/>
              <a:buChar char="•"/>
            </a:pPr>
            <a:endParaRPr lang="en-US" sz="2000" dirty="0">
              <a:solidFill>
                <a:schemeClr val="bg1"/>
              </a:solidFill>
              <a:latin typeface="Cordia New" panose="020B0304020202020204" pitchFamily="34" charset="-34"/>
              <a:cs typeface="Cordia New" panose="020B0304020202020204" pitchFamily="34" charset="-34"/>
            </a:endParaRPr>
          </a:p>
          <a:p>
            <a:pPr marL="1028700" lvl="1" indent="-34290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Usable for movies not yet tested on </a:t>
            </a:r>
          </a:p>
          <a:p>
            <a:pPr lvl="1"/>
            <a:r>
              <a:rPr lang="en-US" sz="2000" dirty="0">
                <a:solidFill>
                  <a:schemeClr val="bg1"/>
                </a:solidFill>
                <a:latin typeface="Cordia New" panose="020B0304020202020204" pitchFamily="34" charset="-34"/>
                <a:cs typeface="Cordia New" panose="020B0304020202020204" pitchFamily="34" charset="-34"/>
              </a:rPr>
              <a:t>	(i.e. we can find future releases that match predicted genre, country, and rating patterns)</a:t>
            </a:r>
          </a:p>
        </p:txBody>
      </p:sp>
      <p:sp>
        <p:nvSpPr>
          <p:cNvPr id="6" name="Title 1">
            <a:extLst>
              <a:ext uri="{FF2B5EF4-FFF2-40B4-BE49-F238E27FC236}">
                <a16:creationId xmlns:a16="http://schemas.microsoft.com/office/drawing/2014/main" id="{EF4F7B8B-2F9E-E84D-840D-1F83FCBD84DD}"/>
              </a:ext>
            </a:extLst>
          </p:cNvPr>
          <p:cNvSpPr>
            <a:spLocks noGrp="1"/>
          </p:cNvSpPr>
          <p:nvPr>
            <p:ph type="title"/>
          </p:nvPr>
        </p:nvSpPr>
        <p:spPr>
          <a:xfrm>
            <a:off x="82073" y="14516"/>
            <a:ext cx="1284503" cy="25895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3307055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dissolve">
                                      <p:cBhvr>
                                        <p:cTn id="7" dur="500"/>
                                        <p:tgtEl>
                                          <p:spTgt spid="9">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dissolve">
                                      <p:cBhvr>
                                        <p:cTn id="10" dur="500"/>
                                        <p:tgtEl>
                                          <p:spTgt spid="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dissolve">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xEl>
                                              <p:pRg st="7" end="7"/>
                                            </p:txEl>
                                          </p:spTgt>
                                        </p:tgtEl>
                                        <p:attrNameLst>
                                          <p:attrName>style.visibility</p:attrName>
                                        </p:attrNameLst>
                                      </p:cBhvr>
                                      <p:to>
                                        <p:strVal val="visible"/>
                                      </p:to>
                                    </p:set>
                                    <p:animEffect transition="in" filter="dissolve">
                                      <p:cBhvr>
                                        <p:cTn id="20" dur="500"/>
                                        <p:tgtEl>
                                          <p:spTgt spid="9">
                                            <p:txEl>
                                              <p:pRg st="7" end="7"/>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animEffect transition="in" filter="dissolve">
                                      <p:cBhvr>
                                        <p:cTn id="23"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1" name="Google Shape;211;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solidFill>
                  <a:schemeClr val="bg1"/>
                </a:solidFill>
              </a:rPr>
              <a:t>9</a:t>
            </a:fld>
            <a:endParaRPr>
              <a:solidFill>
                <a:schemeClr val="bg1"/>
              </a:solidFill>
            </a:endParaRPr>
          </a:p>
        </p:txBody>
      </p:sp>
      <p:sp>
        <p:nvSpPr>
          <p:cNvPr id="12" name="Title 1">
            <a:extLst>
              <a:ext uri="{FF2B5EF4-FFF2-40B4-BE49-F238E27FC236}">
                <a16:creationId xmlns:a16="http://schemas.microsoft.com/office/drawing/2014/main" id="{AC850371-9507-884D-9DD8-6F02826E444C}"/>
              </a:ext>
            </a:extLst>
          </p:cNvPr>
          <p:cNvSpPr txBox="1">
            <a:spLocks/>
          </p:cNvSpPr>
          <p:nvPr/>
        </p:nvSpPr>
        <p:spPr>
          <a:xfrm>
            <a:off x="110532" y="404456"/>
            <a:ext cx="6197418" cy="764677"/>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solidFill>
                  <a:schemeClr val="bg1"/>
                </a:solidFill>
                <a:latin typeface="Cordia New" panose="020B0304020202020204" pitchFamily="34" charset="-34"/>
                <a:cs typeface="Cordia New" panose="020B0304020202020204" pitchFamily="34" charset="-34"/>
              </a:rPr>
              <a:t>Feature Engineering: </a:t>
            </a:r>
          </a:p>
        </p:txBody>
      </p:sp>
      <p:sp>
        <p:nvSpPr>
          <p:cNvPr id="2" name="TextBox 1">
            <a:extLst>
              <a:ext uri="{FF2B5EF4-FFF2-40B4-BE49-F238E27FC236}">
                <a16:creationId xmlns:a16="http://schemas.microsoft.com/office/drawing/2014/main" id="{1DCE8AA4-6E20-204F-BA7D-08C11F7570FD}"/>
              </a:ext>
            </a:extLst>
          </p:cNvPr>
          <p:cNvSpPr txBox="1"/>
          <p:nvPr/>
        </p:nvSpPr>
        <p:spPr>
          <a:xfrm>
            <a:off x="1376624" y="1235035"/>
            <a:ext cx="6049107" cy="335476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In order to make the actor data useful, we recoded this variable into a numeric variable indicating the number of "A-List" stars acting in the title</a:t>
            </a:r>
          </a:p>
          <a:p>
            <a:pPr marL="285750" indent="-285750">
              <a:buFont typeface="Arial" panose="020B0604020202020204" pitchFamily="34" charset="0"/>
              <a:buChar char="•"/>
            </a:pPr>
            <a:endParaRPr lang="en-US" sz="20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Using Box Office Mojo and a variety of web scrapers to get the list of actors and directors that grossed over $1 billion (our arbitrary definition of what defines "A-List")</a:t>
            </a:r>
          </a:p>
          <a:p>
            <a:endParaRPr lang="en-US" sz="2000" dirty="0">
              <a:solidFill>
                <a:schemeClr val="bg1"/>
              </a:solidFill>
              <a:latin typeface="Cordia New" panose="020B0304020202020204" pitchFamily="34" charset="-34"/>
              <a:cs typeface="Cordia New" panose="020B0304020202020204" pitchFamily="34" charset="-34"/>
            </a:endParaRPr>
          </a:p>
          <a:p>
            <a:pPr marL="285750" indent="-285750">
              <a:buFont typeface="Arial" panose="020B0604020202020204" pitchFamily="34" charset="0"/>
              <a:buChar char="•"/>
            </a:pPr>
            <a:r>
              <a:rPr lang="en-US" sz="2000" dirty="0">
                <a:solidFill>
                  <a:schemeClr val="bg1"/>
                </a:solidFill>
                <a:latin typeface="Cordia New" panose="020B0304020202020204" pitchFamily="34" charset="-34"/>
                <a:cs typeface="Cordia New" panose="020B0304020202020204" pitchFamily="34" charset="-34"/>
              </a:rPr>
              <a:t>For each movie, we sum  number of these actors to get the number of A-list stars</a:t>
            </a:r>
          </a:p>
          <a:p>
            <a:pPr marL="285750" indent="-285750">
              <a:buFont typeface="Arial" panose="020B0604020202020204" pitchFamily="34" charset="0"/>
              <a:buChar char="•"/>
            </a:pPr>
            <a:endParaRPr lang="en-US" sz="1600" dirty="0">
              <a:solidFill>
                <a:schemeClr val="bg1"/>
              </a:solidFill>
              <a:latin typeface="Cordia New" panose="020B0304020202020204" pitchFamily="34" charset="-34"/>
              <a:cs typeface="Cordia New" panose="020B0304020202020204" pitchFamily="34" charset="-34"/>
            </a:endParaRPr>
          </a:p>
          <a:p>
            <a:pPr marL="285750" indent="-285750" algn="l">
              <a:buFont typeface="Arial" panose="020B0604020202020204" pitchFamily="34" charset="0"/>
              <a:buChar char="•"/>
            </a:pPr>
            <a:endParaRPr lang="en-US" sz="1600" dirty="0">
              <a:solidFill>
                <a:schemeClr val="bg1"/>
              </a:solidFill>
              <a:latin typeface="Cordia New" panose="020B0304020202020204" pitchFamily="34" charset="-34"/>
              <a:cs typeface="Cordia New" panose="020B0304020202020204" pitchFamily="34" charset="-34"/>
            </a:endParaRPr>
          </a:p>
        </p:txBody>
      </p:sp>
      <p:sp>
        <p:nvSpPr>
          <p:cNvPr id="9" name="Title 1">
            <a:extLst>
              <a:ext uri="{FF2B5EF4-FFF2-40B4-BE49-F238E27FC236}">
                <a16:creationId xmlns:a16="http://schemas.microsoft.com/office/drawing/2014/main" id="{DE8A2FC4-670A-6442-9860-90BF200D55BF}"/>
              </a:ext>
            </a:extLst>
          </p:cNvPr>
          <p:cNvSpPr>
            <a:spLocks noGrp="1"/>
          </p:cNvSpPr>
          <p:nvPr>
            <p:ph type="title"/>
          </p:nvPr>
        </p:nvSpPr>
        <p:spPr>
          <a:xfrm>
            <a:off x="82073" y="14516"/>
            <a:ext cx="1284503" cy="258950"/>
          </a:xfrm>
        </p:spPr>
        <p:txBody>
          <a:bodyPr/>
          <a:lstStyle/>
          <a:p>
            <a:pPr algn="ctr"/>
            <a:r>
              <a:rPr lang="en-US" sz="1600" dirty="0">
                <a:solidFill>
                  <a:schemeClr val="bg1"/>
                </a:solidFill>
                <a:latin typeface="Cordia New" panose="020B0304020202020204" pitchFamily="34" charset="-34"/>
                <a:cs typeface="Cordia New" panose="020B0304020202020204" pitchFamily="34" charset="-34"/>
              </a:rPr>
              <a:t>Data Organization</a:t>
            </a:r>
          </a:p>
        </p:txBody>
      </p:sp>
    </p:spTree>
    <p:extLst>
      <p:ext uri="{BB962C8B-B14F-4D97-AF65-F5344CB8AC3E}">
        <p14:creationId xmlns:p14="http://schemas.microsoft.com/office/powerpoint/2010/main" val="527248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l">
          <a:defRPr dirty="0">
            <a:solidFill>
              <a:schemeClr val="bg1"/>
            </a:solidFill>
          </a:defRPr>
        </a:defPPr>
      </a:lstStyle>
    </a:spDef>
    <a:txDef>
      <a:spPr>
        <a:noFill/>
      </a:spPr>
      <a:bodyPr wrap="square" rtlCol="0">
        <a:spAutoFit/>
      </a:bodyPr>
      <a:lstStyle>
        <a:defPPr algn="l">
          <a:defRPr sz="1600" dirty="0" smtClean="0">
            <a:solidFill>
              <a:schemeClr val="bg1"/>
            </a:solidFill>
            <a:latin typeface="Cordia New" panose="020B0304020202020204" pitchFamily="34" charset="-34"/>
            <a:cs typeface="Cordia New" panose="020B0304020202020204" pitchFamily="34" charset="-34"/>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22118</TotalTime>
  <Words>1838</Words>
  <Application>Microsoft Macintosh PowerPoint</Application>
  <PresentationFormat>On-screen Show (16:9)</PresentationFormat>
  <Paragraphs>742</Paragraphs>
  <Slides>36</Slides>
  <Notes>24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Cordia New</vt:lpstr>
      <vt:lpstr>Cambria Math</vt:lpstr>
      <vt:lpstr>Calibri</vt:lpstr>
      <vt:lpstr>Chalkduster</vt:lpstr>
      <vt:lpstr>Office Theme</vt:lpstr>
      <vt:lpstr>Media Content Optimization</vt:lpstr>
      <vt:lpstr>Outline</vt:lpstr>
      <vt:lpstr>Our Goals</vt:lpstr>
      <vt:lpstr>PowerPoint Presentation</vt:lpstr>
      <vt:lpstr>PowerPoint Presentation</vt:lpstr>
      <vt:lpstr>PowerPoint Presentation</vt:lpstr>
      <vt:lpstr>Data Organization</vt:lpstr>
      <vt:lpstr>Data Organization</vt:lpstr>
      <vt:lpstr>Data Organization</vt:lpstr>
      <vt:lpstr>A-List Actors:</vt:lpstr>
      <vt:lpstr>Data Organization</vt:lpstr>
      <vt:lpstr>PowerPoint Presentation</vt:lpstr>
      <vt:lpstr>PowerPoint Presentation</vt:lpstr>
      <vt:lpstr>PowerPoint Presentation</vt:lpstr>
      <vt:lpstr>Optimization and Prediction</vt:lpstr>
      <vt:lpstr>Optimization and Prediction</vt:lpstr>
      <vt:lpstr>Optimization and Prediction</vt:lpstr>
      <vt:lpstr>Optimization and Prediction</vt:lpstr>
      <vt:lpstr>Recommendation I: Removing Low Performing Media</vt:lpstr>
      <vt:lpstr>PowerPoint Presentation</vt:lpstr>
      <vt:lpstr>Media Watched and Not Watched per Price Tag</vt:lpstr>
      <vt:lpstr>Media Watched and Not Watched Per People Score</vt:lpstr>
      <vt:lpstr>Media NOT watched per genre</vt:lpstr>
      <vt:lpstr>Recommendation I:</vt:lpstr>
      <vt:lpstr>Recommendation II: Predicting High Performing Media</vt:lpstr>
      <vt:lpstr>Scenario 1: Quantity</vt:lpstr>
      <vt:lpstr>PowerPoint Presentation</vt:lpstr>
      <vt:lpstr>PowerPoint Presentation</vt:lpstr>
      <vt:lpstr>Scenario 2: Quality</vt:lpstr>
      <vt:lpstr>PowerPoint Presentation</vt:lpstr>
      <vt:lpstr>Scenario 3: Budget</vt:lpstr>
      <vt:lpstr>PowerPoint Presentation</vt:lpstr>
      <vt:lpstr>Next steps</vt:lpstr>
      <vt:lpstr>Next steps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CSUF PARTNERSHIP</dc:title>
  <cp:lastModifiedBy>Louis B</cp:lastModifiedBy>
  <cp:revision>275</cp:revision>
  <dcterms:modified xsi:type="dcterms:W3CDTF">2024-04-18T15:51:23Z</dcterms:modified>
</cp:coreProperties>
</file>